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4.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6.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7.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8.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9.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notesSlides/notesSlide10.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notesSlides/notesSlide11.xml" ContentType="application/vnd.openxmlformats-officedocument.presentationml.notesSlide+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notesSlides/notesSlide12.xml" ContentType="application/vnd.openxmlformats-officedocument.presentationml.notesSlide+xml"/>
  <Override PartName="/ppt/tags/tag90.xml" ContentType="application/vnd.openxmlformats-officedocument.presentationml.tags+xml"/>
  <Override PartName="/ppt/tags/tag91.xml" ContentType="application/vnd.openxmlformats-officedocument.presentationml.tags+xml"/>
  <Override PartName="/ppt/notesSlides/notesSlide13.xml" ContentType="application/vnd.openxmlformats-officedocument.presentationml.notesSlide+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notesSlides/notesSlide14.xml" ContentType="application/vnd.openxmlformats-officedocument.presentationml.notesSlide+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notesSlides/notesSlide16.xml" ContentType="application/vnd.openxmlformats-officedocument.presentationml.notesSlide+xml"/>
  <Override PartName="/ppt/tags/tag101.xml" ContentType="application/vnd.openxmlformats-officedocument.presentationml.tags+xml"/>
  <Override PartName="/ppt/tags/tag102.xml" ContentType="application/vnd.openxmlformats-officedocument.presentationml.tags+xml"/>
  <Override PartName="/ppt/notesSlides/notesSlide17.xml" ContentType="application/vnd.openxmlformats-officedocument.presentationml.notesSlide+xml"/>
  <Override PartName="/ppt/tags/tag103.xml" ContentType="application/vnd.openxmlformats-officedocument.presentationml.tags+xml"/>
  <Override PartName="/ppt/tags/tag104.xml" ContentType="application/vnd.openxmlformats-officedocument.presentationml.tags+xml"/>
  <Override PartName="/ppt/notesSlides/notesSlide18.xml" ContentType="application/vnd.openxmlformats-officedocument.presentationml.notesSlide+xml"/>
  <Override PartName="/ppt/tags/tag105.xml" ContentType="application/vnd.openxmlformats-officedocument.presentationml.tags+xml"/>
  <Override PartName="/ppt/tags/tag106.xml" ContentType="application/vnd.openxmlformats-officedocument.presentationml.tags+xml"/>
  <Override PartName="/ppt/notesSlides/notesSlide19.xml" ContentType="application/vnd.openxmlformats-officedocument.presentationml.notesSlide+xml"/>
  <Override PartName="/ppt/tags/tag107.xml" ContentType="application/vnd.openxmlformats-officedocument.presentationml.tags+xml"/>
  <Override PartName="/ppt/tags/tag108.xml" ContentType="application/vnd.openxmlformats-officedocument.presentationml.tags+xml"/>
  <Override PartName="/ppt/notesSlides/notesSlide20.xml" ContentType="application/vnd.openxmlformats-officedocument.presentationml.notesSlide+xml"/>
  <Override PartName="/ppt/tags/tag109.xml" ContentType="application/vnd.openxmlformats-officedocument.presentationml.tags+xml"/>
  <Override PartName="/ppt/tags/tag110.xml" ContentType="application/vnd.openxmlformats-officedocument.presentationml.tags+xml"/>
  <Override PartName="/ppt/notesSlides/notesSlide21.xml" ContentType="application/vnd.openxmlformats-officedocument.presentationml.notesSlide+xml"/>
  <Override PartName="/ppt/tags/tag111.xml" ContentType="application/vnd.openxmlformats-officedocument.presentationml.tags+xml"/>
  <Override PartName="/ppt/tags/tag112.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7"/>
  </p:notesMasterIdLst>
  <p:sldIdLst>
    <p:sldId id="257" r:id="rId2"/>
    <p:sldId id="258" r:id="rId3"/>
    <p:sldId id="259" r:id="rId4"/>
    <p:sldId id="268" r:id="rId5"/>
    <p:sldId id="270" r:id="rId6"/>
    <p:sldId id="269" r:id="rId7"/>
    <p:sldId id="288" r:id="rId8"/>
    <p:sldId id="289" r:id="rId9"/>
    <p:sldId id="260" r:id="rId10"/>
    <p:sldId id="263" r:id="rId11"/>
    <p:sldId id="262" r:id="rId12"/>
    <p:sldId id="265" r:id="rId13"/>
    <p:sldId id="266" r:id="rId14"/>
    <p:sldId id="261" r:id="rId15"/>
    <p:sldId id="275" r:id="rId16"/>
    <p:sldId id="277" r:id="rId17"/>
    <p:sldId id="278" r:id="rId18"/>
    <p:sldId id="279" r:id="rId19"/>
    <p:sldId id="280" r:id="rId20"/>
    <p:sldId id="281" r:id="rId21"/>
    <p:sldId id="282" r:id="rId22"/>
    <p:sldId id="286" r:id="rId23"/>
    <p:sldId id="284" r:id="rId24"/>
    <p:sldId id="290" r:id="rId25"/>
    <p:sldId id="29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YUGO, Yolanda" initials="bayugo" lastIdx="1" clrIdx="0"/>
  <p:cmAuthor id="1" name="GUERRA, José" initials="guerraj" lastIdx="2"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698" autoAdjust="0"/>
  </p:normalViewPr>
  <p:slideViewPr>
    <p:cSldViewPr>
      <p:cViewPr varScale="1">
        <p:scale>
          <a:sx n="87" d="100"/>
          <a:sy n="87" d="100"/>
        </p:scale>
        <p:origin x="1698"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8465BC-DEC0-4AEB-BD33-1956C2AA9A2B}" type="doc">
      <dgm:prSet loTypeId="urn:microsoft.com/office/officeart/2005/8/layout/vList4#1" loCatId="list" qsTypeId="urn:microsoft.com/office/officeart/2005/8/quickstyle/simple1" qsCatId="simple" csTypeId="urn:microsoft.com/office/officeart/2005/8/colors/accent1_2" csCatId="accent1" phldr="1"/>
      <dgm:spPr/>
      <dgm:t>
        <a:bodyPr/>
        <a:lstStyle/>
        <a:p>
          <a:endParaRPr lang="en-GB"/>
        </a:p>
      </dgm:t>
    </dgm:pt>
    <dgm:pt modelId="{C2AC3895-129E-4347-8289-210036EBA49C}">
      <dgm:prSet phldrT="[Text]" custT="1"/>
      <dgm:spPr/>
      <dgm:t>
        <a:bodyPr/>
        <a:lstStyle/>
        <a:p>
          <a:r>
            <a:rPr lang="en-GB" sz="1800" b="1">
              <a:solidFill>
                <a:schemeClr val="bg1"/>
              </a:solidFill>
            </a:rPr>
            <a:t>Surveillance</a:t>
          </a:r>
          <a:endParaRPr lang="en-GB" sz="1800" b="1" dirty="0">
            <a:solidFill>
              <a:schemeClr val="bg1"/>
            </a:solidFill>
          </a:endParaRPr>
        </a:p>
      </dgm:t>
    </dgm:pt>
    <dgm:pt modelId="{11D1C5C2-FF0B-4162-A765-30C2ACF69BFF}" type="parTrans" cxnId="{CADF296D-EF5E-4D42-8DDC-59EBF418181F}">
      <dgm:prSet/>
      <dgm:spPr/>
      <dgm:t>
        <a:bodyPr/>
        <a:lstStyle/>
        <a:p>
          <a:endParaRPr lang="en-GB"/>
        </a:p>
      </dgm:t>
    </dgm:pt>
    <dgm:pt modelId="{117B4B3C-91F3-4CA6-96D8-2FC6BA0DC694}" type="sibTrans" cxnId="{CADF296D-EF5E-4D42-8DDC-59EBF418181F}">
      <dgm:prSet/>
      <dgm:spPr/>
      <dgm:t>
        <a:bodyPr/>
        <a:lstStyle/>
        <a:p>
          <a:endParaRPr lang="en-GB"/>
        </a:p>
      </dgm:t>
    </dgm:pt>
    <dgm:pt modelId="{E10AF9EF-919B-4DE6-9547-BE274477AF54}">
      <dgm:prSet phldrT="[Text]" custT="1"/>
      <dgm:spPr/>
      <dgm:t>
        <a:bodyPr/>
        <a:lstStyle/>
        <a:p>
          <a:r>
            <a:rPr lang="en-GB" sz="1600" dirty="0">
              <a:solidFill>
                <a:schemeClr val="tx1"/>
              </a:solidFill>
            </a:rPr>
            <a:t>Détection des cas</a:t>
          </a:r>
        </a:p>
      </dgm:t>
    </dgm:pt>
    <dgm:pt modelId="{BA23DF31-A675-4B70-8E26-78CC1FA9E5F0}" type="parTrans" cxnId="{E4EB6B4A-20A3-4BAB-B93D-5B8359DEA1C9}">
      <dgm:prSet/>
      <dgm:spPr/>
      <dgm:t>
        <a:bodyPr/>
        <a:lstStyle/>
        <a:p>
          <a:endParaRPr lang="en-GB"/>
        </a:p>
      </dgm:t>
    </dgm:pt>
    <dgm:pt modelId="{28EEB98F-66E4-423C-AA3A-C0C245AE3E4A}" type="sibTrans" cxnId="{E4EB6B4A-20A3-4BAB-B93D-5B8359DEA1C9}">
      <dgm:prSet/>
      <dgm:spPr/>
      <dgm:t>
        <a:bodyPr/>
        <a:lstStyle/>
        <a:p>
          <a:endParaRPr lang="en-GB"/>
        </a:p>
      </dgm:t>
    </dgm:pt>
    <dgm:pt modelId="{C5F46BFF-9B6C-49C0-91ED-3FF61AF61F13}">
      <dgm:prSet phldrT="[Text]" custT="1"/>
      <dgm:spPr/>
      <dgm:t>
        <a:bodyPr/>
        <a:lstStyle/>
        <a:p>
          <a:r>
            <a:rPr lang="en-GB" sz="1600" dirty="0">
              <a:solidFill>
                <a:schemeClr val="tx1"/>
              </a:solidFill>
            </a:rPr>
            <a:t>Suivi des contacts (21 jours)</a:t>
          </a:r>
        </a:p>
      </dgm:t>
    </dgm:pt>
    <dgm:pt modelId="{E456891A-FD4F-4D29-9A36-FE74D2B8A858}" type="parTrans" cxnId="{ECFB2D00-196F-4892-9C7A-7296870C9001}">
      <dgm:prSet/>
      <dgm:spPr/>
      <dgm:t>
        <a:bodyPr/>
        <a:lstStyle/>
        <a:p>
          <a:endParaRPr lang="en-GB"/>
        </a:p>
      </dgm:t>
    </dgm:pt>
    <dgm:pt modelId="{C1723056-E5D1-4350-A69F-9AD0193F416C}" type="sibTrans" cxnId="{ECFB2D00-196F-4892-9C7A-7296870C9001}">
      <dgm:prSet/>
      <dgm:spPr/>
      <dgm:t>
        <a:bodyPr/>
        <a:lstStyle/>
        <a:p>
          <a:endParaRPr lang="en-GB"/>
        </a:p>
      </dgm:t>
    </dgm:pt>
    <dgm:pt modelId="{5314FE37-0620-4114-B833-87B9C7DF3630}">
      <dgm:prSet phldrT="[Text]" custT="1"/>
      <dgm:spPr/>
      <dgm:t>
        <a:bodyPr/>
        <a:lstStyle/>
        <a:p>
          <a:r>
            <a:rPr lang="en-GB" sz="1800" b="1" dirty="0">
              <a:solidFill>
                <a:schemeClr val="bg1"/>
              </a:solidFill>
            </a:rPr>
            <a:t>Inhumation </a:t>
          </a:r>
          <a:r>
            <a:rPr lang="en-GB" sz="1800" b="1" dirty="0" err="1">
              <a:solidFill>
                <a:schemeClr val="bg1"/>
              </a:solidFill>
            </a:rPr>
            <a:t>dans</a:t>
          </a:r>
          <a:r>
            <a:rPr lang="en-GB" sz="1800" b="1" dirty="0">
              <a:solidFill>
                <a:schemeClr val="bg1"/>
              </a:solidFill>
            </a:rPr>
            <a:t> la </a:t>
          </a:r>
          <a:r>
            <a:rPr lang="en-GB" sz="1800" b="1" dirty="0" err="1">
              <a:solidFill>
                <a:schemeClr val="bg1"/>
              </a:solidFill>
            </a:rPr>
            <a:t>sécurité</a:t>
          </a:r>
          <a:r>
            <a:rPr lang="en-GB" sz="1800" b="1" dirty="0">
              <a:solidFill>
                <a:schemeClr val="bg1"/>
              </a:solidFill>
            </a:rPr>
            <a:t> et la </a:t>
          </a:r>
          <a:r>
            <a:rPr lang="en-GB" sz="1800" b="1" dirty="0" err="1">
              <a:solidFill>
                <a:schemeClr val="bg1"/>
              </a:solidFill>
            </a:rPr>
            <a:t>dignité</a:t>
          </a:r>
          <a:endParaRPr lang="en-GB" sz="1800" b="1" dirty="0">
            <a:solidFill>
              <a:schemeClr val="bg1"/>
            </a:solidFill>
          </a:endParaRPr>
        </a:p>
      </dgm:t>
    </dgm:pt>
    <dgm:pt modelId="{59860DDB-BF2D-49ED-A1A1-E1D751CA29CC}" type="parTrans" cxnId="{94E0ACD8-DA84-4DB9-A2E1-0578942E6D66}">
      <dgm:prSet/>
      <dgm:spPr/>
      <dgm:t>
        <a:bodyPr/>
        <a:lstStyle/>
        <a:p>
          <a:endParaRPr lang="en-GB"/>
        </a:p>
      </dgm:t>
    </dgm:pt>
    <dgm:pt modelId="{AAEBAC65-6DCE-48D7-AF6D-719E42E0F1D3}" type="sibTrans" cxnId="{94E0ACD8-DA84-4DB9-A2E1-0578942E6D66}">
      <dgm:prSet/>
      <dgm:spPr/>
      <dgm:t>
        <a:bodyPr/>
        <a:lstStyle/>
        <a:p>
          <a:endParaRPr lang="en-GB"/>
        </a:p>
      </dgm:t>
    </dgm:pt>
    <dgm:pt modelId="{8C3DD81A-6B0B-4852-BB35-380BBE43B4E2}">
      <dgm:prSet phldrT="[Text]" custT="1"/>
      <dgm:spPr/>
      <dgm:t>
        <a:bodyPr/>
        <a:lstStyle/>
        <a:p>
          <a:r>
            <a:rPr lang="en-GB" sz="1600" dirty="0">
              <a:solidFill>
                <a:schemeClr val="tx1"/>
              </a:solidFill>
            </a:rPr>
            <a:t>Pratiques acceptables sur les plans culturel et religieux</a:t>
          </a:r>
        </a:p>
      </dgm:t>
    </dgm:pt>
    <dgm:pt modelId="{ED9250C8-2260-4B13-84A1-4C5994F2BC66}" type="parTrans" cxnId="{5B9BA533-63C1-412A-94D9-7F130C66D961}">
      <dgm:prSet/>
      <dgm:spPr/>
      <dgm:t>
        <a:bodyPr/>
        <a:lstStyle/>
        <a:p>
          <a:endParaRPr lang="en-GB"/>
        </a:p>
      </dgm:t>
    </dgm:pt>
    <dgm:pt modelId="{78569617-1EB2-4863-AE69-A855EE1CD1DB}" type="sibTrans" cxnId="{5B9BA533-63C1-412A-94D9-7F130C66D961}">
      <dgm:prSet/>
      <dgm:spPr/>
      <dgm:t>
        <a:bodyPr/>
        <a:lstStyle/>
        <a:p>
          <a:endParaRPr lang="en-GB"/>
        </a:p>
      </dgm:t>
    </dgm:pt>
    <dgm:pt modelId="{41ED0E65-15CE-46FB-A61A-0691E5FB9A03}">
      <dgm:prSet phldrT="[Text]" custT="1"/>
      <dgm:spPr/>
      <dgm:t>
        <a:bodyPr/>
        <a:lstStyle/>
        <a:p>
          <a:r>
            <a:rPr lang="en-GB" sz="1800" b="1" dirty="0">
              <a:solidFill>
                <a:schemeClr val="bg1"/>
              </a:solidFill>
            </a:rPr>
            <a:t>Gestion des cas</a:t>
          </a:r>
        </a:p>
      </dgm:t>
    </dgm:pt>
    <dgm:pt modelId="{16AB3F12-8BA3-4580-8313-EB75CC734EBF}" type="parTrans" cxnId="{D34DC082-1BD9-4E5C-B29A-5EF7468D0885}">
      <dgm:prSet/>
      <dgm:spPr/>
      <dgm:t>
        <a:bodyPr/>
        <a:lstStyle/>
        <a:p>
          <a:endParaRPr lang="en-GB"/>
        </a:p>
      </dgm:t>
    </dgm:pt>
    <dgm:pt modelId="{88FDA13E-21ED-4F70-9D1A-436965A9E61C}" type="sibTrans" cxnId="{D34DC082-1BD9-4E5C-B29A-5EF7468D0885}">
      <dgm:prSet/>
      <dgm:spPr/>
      <dgm:t>
        <a:bodyPr/>
        <a:lstStyle/>
        <a:p>
          <a:endParaRPr lang="en-GB"/>
        </a:p>
      </dgm:t>
    </dgm:pt>
    <dgm:pt modelId="{2F68E751-91B2-4784-A59A-E9793E1B2EC2}">
      <dgm:prSet phldrT="[Text]" custT="1"/>
      <dgm:spPr/>
      <dgm:t>
        <a:bodyPr/>
        <a:lstStyle/>
        <a:p>
          <a:r>
            <a:rPr lang="en-GB" sz="1600" dirty="0">
              <a:solidFill>
                <a:schemeClr val="tx1"/>
              </a:solidFill>
            </a:rPr>
            <a:t>Isolement</a:t>
          </a:r>
        </a:p>
      </dgm:t>
    </dgm:pt>
    <dgm:pt modelId="{C63A67C3-3B11-4637-A8BA-766A41EBE414}" type="parTrans" cxnId="{EACF70E8-125D-4C69-9359-BBCE66BA8483}">
      <dgm:prSet/>
      <dgm:spPr/>
      <dgm:t>
        <a:bodyPr/>
        <a:lstStyle/>
        <a:p>
          <a:endParaRPr lang="en-GB"/>
        </a:p>
      </dgm:t>
    </dgm:pt>
    <dgm:pt modelId="{AA110184-D365-41A1-8831-4E0482D82ECE}" type="sibTrans" cxnId="{EACF70E8-125D-4C69-9359-BBCE66BA8483}">
      <dgm:prSet/>
      <dgm:spPr/>
      <dgm:t>
        <a:bodyPr/>
        <a:lstStyle/>
        <a:p>
          <a:endParaRPr lang="en-GB"/>
        </a:p>
      </dgm:t>
    </dgm:pt>
    <dgm:pt modelId="{CCF89E46-DA8C-4633-95A5-D7BF7CD8302F}">
      <dgm:prSet phldrT="[Text]" custT="1"/>
      <dgm:spPr/>
      <dgm:t>
        <a:bodyPr/>
        <a:lstStyle/>
        <a:p>
          <a:r>
            <a:rPr lang="en-GB" sz="1600" dirty="0">
              <a:solidFill>
                <a:schemeClr val="tx1"/>
              </a:solidFill>
            </a:rPr>
            <a:t>Investigation des cas</a:t>
          </a:r>
        </a:p>
      </dgm:t>
    </dgm:pt>
    <dgm:pt modelId="{52F5E85A-4855-4093-8B59-5E1673DED445}" type="parTrans" cxnId="{3F6784CC-7813-4F17-BB5B-4194E5E6CCDC}">
      <dgm:prSet/>
      <dgm:spPr/>
      <dgm:t>
        <a:bodyPr/>
        <a:lstStyle/>
        <a:p>
          <a:endParaRPr lang="fr-FR"/>
        </a:p>
      </dgm:t>
    </dgm:pt>
    <dgm:pt modelId="{8919D861-8EAB-4245-BA25-23929CF16EF1}" type="sibTrans" cxnId="{3F6784CC-7813-4F17-BB5B-4194E5E6CCDC}">
      <dgm:prSet/>
      <dgm:spPr/>
      <dgm:t>
        <a:bodyPr/>
        <a:lstStyle/>
        <a:p>
          <a:endParaRPr lang="fr-FR"/>
        </a:p>
      </dgm:t>
    </dgm:pt>
    <dgm:pt modelId="{24F56C64-1AD5-4B94-8971-D95342085FF5}">
      <dgm:prSet custT="1"/>
      <dgm:spPr/>
      <dgm:t>
        <a:bodyPr/>
        <a:lstStyle/>
        <a:p>
          <a:r>
            <a:rPr lang="en-GB" sz="1600" dirty="0">
              <a:solidFill>
                <a:schemeClr val="tx1"/>
              </a:solidFill>
            </a:rPr>
            <a:t>Implication des familles et de la communauté</a:t>
          </a:r>
        </a:p>
      </dgm:t>
    </dgm:pt>
    <dgm:pt modelId="{433B4BC2-CBD3-40BD-B406-868BB2C52F86}" type="parTrans" cxnId="{100FBDC9-7EA1-437E-B1A8-511ACE55F21D}">
      <dgm:prSet/>
      <dgm:spPr/>
      <dgm:t>
        <a:bodyPr/>
        <a:lstStyle/>
        <a:p>
          <a:endParaRPr lang="fr-FR"/>
        </a:p>
      </dgm:t>
    </dgm:pt>
    <dgm:pt modelId="{9963E897-6BCB-4B29-9FA7-6493F93968F0}" type="sibTrans" cxnId="{100FBDC9-7EA1-437E-B1A8-511ACE55F21D}">
      <dgm:prSet/>
      <dgm:spPr/>
      <dgm:t>
        <a:bodyPr/>
        <a:lstStyle/>
        <a:p>
          <a:endParaRPr lang="fr-FR"/>
        </a:p>
      </dgm:t>
    </dgm:pt>
    <dgm:pt modelId="{1930CEEB-4E09-4D77-A6FC-653846D237D9}">
      <dgm:prSet custT="1"/>
      <dgm:spPr/>
      <dgm:t>
        <a:bodyPr/>
        <a:lstStyle/>
        <a:p>
          <a:r>
            <a:rPr lang="en-GB" sz="1600" dirty="0">
              <a:solidFill>
                <a:schemeClr val="tx1"/>
              </a:solidFill>
            </a:rPr>
            <a:t>Traitement et désinfection des déchets</a:t>
          </a:r>
        </a:p>
      </dgm:t>
    </dgm:pt>
    <dgm:pt modelId="{42D41AE5-F9AE-4A8A-8555-D76D7C0CCEBD}" type="parTrans" cxnId="{08DA60B7-3A7A-4F9C-B27E-76D8930E16AC}">
      <dgm:prSet/>
      <dgm:spPr/>
      <dgm:t>
        <a:bodyPr/>
        <a:lstStyle/>
        <a:p>
          <a:endParaRPr lang="fr-FR"/>
        </a:p>
      </dgm:t>
    </dgm:pt>
    <dgm:pt modelId="{23D7743D-EC2A-4E5E-9EAC-E4586365E122}" type="sibTrans" cxnId="{08DA60B7-3A7A-4F9C-B27E-76D8930E16AC}">
      <dgm:prSet/>
      <dgm:spPr/>
      <dgm:t>
        <a:bodyPr/>
        <a:lstStyle/>
        <a:p>
          <a:endParaRPr lang="fr-FR"/>
        </a:p>
      </dgm:t>
    </dgm:pt>
    <dgm:pt modelId="{F69AF993-C0CD-4E07-BA9D-CA519306C88E}">
      <dgm:prSet custT="1"/>
      <dgm:spPr/>
      <dgm:t>
        <a:bodyPr/>
        <a:lstStyle/>
        <a:p>
          <a:r>
            <a:rPr lang="en-GB" sz="1600" dirty="0">
              <a:solidFill>
                <a:schemeClr val="tx1"/>
              </a:solidFill>
            </a:rPr>
            <a:t>Traitement et guérison</a:t>
          </a:r>
        </a:p>
      </dgm:t>
    </dgm:pt>
    <dgm:pt modelId="{D9372E34-F951-4ACA-803E-56F9BE7F8BA2}" type="parTrans" cxnId="{EA5165CD-5530-4FD1-B09F-B4D2BCF1E1F9}">
      <dgm:prSet/>
      <dgm:spPr/>
      <dgm:t>
        <a:bodyPr/>
        <a:lstStyle/>
        <a:p>
          <a:endParaRPr lang="fr-FR"/>
        </a:p>
      </dgm:t>
    </dgm:pt>
    <dgm:pt modelId="{2BCEFC0A-8AB3-4BD8-B21A-3544FBF7FF74}" type="sibTrans" cxnId="{EA5165CD-5530-4FD1-B09F-B4D2BCF1E1F9}">
      <dgm:prSet/>
      <dgm:spPr/>
      <dgm:t>
        <a:bodyPr/>
        <a:lstStyle/>
        <a:p>
          <a:endParaRPr lang="fr-FR"/>
        </a:p>
      </dgm:t>
    </dgm:pt>
    <dgm:pt modelId="{CB56230A-14EB-4E7A-BA3F-11B23D7DC440}">
      <dgm:prSet custT="1"/>
      <dgm:spPr/>
      <dgm:t>
        <a:bodyPr/>
        <a:lstStyle/>
        <a:p>
          <a:r>
            <a:rPr lang="en-GB" sz="1600" dirty="0">
              <a:solidFill>
                <a:schemeClr val="tx1"/>
              </a:solidFill>
            </a:rPr>
            <a:t>Interruption de la transmission </a:t>
          </a:r>
          <a:r>
            <a:rPr lang="en-GB" sz="1600" dirty="0" err="1">
              <a:solidFill>
                <a:schemeClr val="tx1"/>
              </a:solidFill>
            </a:rPr>
            <a:t>nosocomiale</a:t>
          </a:r>
          <a:endParaRPr lang="en-GB" sz="1600" dirty="0">
            <a:solidFill>
              <a:schemeClr val="tx1"/>
            </a:solidFill>
          </a:endParaRPr>
        </a:p>
      </dgm:t>
    </dgm:pt>
    <dgm:pt modelId="{6D37864A-16F3-4F21-B984-180E173262F3}" type="parTrans" cxnId="{BF442C1C-7EFA-4C36-850E-0E79BA363E4E}">
      <dgm:prSet/>
      <dgm:spPr/>
      <dgm:t>
        <a:bodyPr/>
        <a:lstStyle/>
        <a:p>
          <a:endParaRPr lang="en-GB"/>
        </a:p>
      </dgm:t>
    </dgm:pt>
    <dgm:pt modelId="{7A5E7124-C958-4266-9C67-1F0BD65710A5}" type="sibTrans" cxnId="{BF442C1C-7EFA-4C36-850E-0E79BA363E4E}">
      <dgm:prSet/>
      <dgm:spPr/>
      <dgm:t>
        <a:bodyPr/>
        <a:lstStyle/>
        <a:p>
          <a:endParaRPr lang="en-GB"/>
        </a:p>
      </dgm:t>
    </dgm:pt>
    <dgm:pt modelId="{1F748913-DBF5-483F-BA01-D34820234D75}" type="pres">
      <dgm:prSet presAssocID="{FC8465BC-DEC0-4AEB-BD33-1956C2AA9A2B}" presName="linear" presStyleCnt="0">
        <dgm:presLayoutVars>
          <dgm:dir/>
          <dgm:resizeHandles val="exact"/>
        </dgm:presLayoutVars>
      </dgm:prSet>
      <dgm:spPr/>
    </dgm:pt>
    <dgm:pt modelId="{B5A9CE0F-499A-45D1-ABAD-09665E2F17AB}" type="pres">
      <dgm:prSet presAssocID="{C2AC3895-129E-4347-8289-210036EBA49C}" presName="comp" presStyleCnt="0"/>
      <dgm:spPr/>
    </dgm:pt>
    <dgm:pt modelId="{5778D019-09C3-495B-ADB7-BE3DF581C8C9}" type="pres">
      <dgm:prSet presAssocID="{C2AC3895-129E-4347-8289-210036EBA49C}" presName="box" presStyleLbl="node1" presStyleIdx="0" presStyleCnt="3" custLinFactNeighborX="-5183" custLinFactNeighborY="-6428"/>
      <dgm:spPr/>
    </dgm:pt>
    <dgm:pt modelId="{DD0A6FDB-4984-4D41-B39A-FE00AB567142}" type="pres">
      <dgm:prSet presAssocID="{C2AC3895-129E-4347-8289-210036EBA49C}" presName="img" presStyleLbl="fgImgPlace1" presStyleIdx="0" presStyleCnt="3"/>
      <dgm:spPr>
        <a:blipFill>
          <a:blip xmlns:r="http://schemas.openxmlformats.org/officeDocument/2006/relationships" r:embed="rId1" cstate="print">
            <a:extLst/>
          </a:blip>
          <a:srcRect/>
          <a:stretch>
            <a:fillRect l="-15000" r="-15000"/>
          </a:stretch>
        </a:blipFill>
      </dgm:spPr>
    </dgm:pt>
    <dgm:pt modelId="{DAD847A9-69E3-4184-AF3F-1BAA05983872}" type="pres">
      <dgm:prSet presAssocID="{C2AC3895-129E-4347-8289-210036EBA49C}" presName="text" presStyleLbl="node1" presStyleIdx="0" presStyleCnt="3">
        <dgm:presLayoutVars>
          <dgm:bulletEnabled val="1"/>
        </dgm:presLayoutVars>
      </dgm:prSet>
      <dgm:spPr/>
    </dgm:pt>
    <dgm:pt modelId="{D6BE0841-00DF-4222-AAA4-402ECF346927}" type="pres">
      <dgm:prSet presAssocID="{117B4B3C-91F3-4CA6-96D8-2FC6BA0DC694}" presName="spacer" presStyleCnt="0"/>
      <dgm:spPr/>
    </dgm:pt>
    <dgm:pt modelId="{A3E5DA72-2FDF-45A2-9099-F40D7C49BD48}" type="pres">
      <dgm:prSet presAssocID="{5314FE37-0620-4114-B833-87B9C7DF3630}" presName="comp" presStyleCnt="0"/>
      <dgm:spPr/>
    </dgm:pt>
    <dgm:pt modelId="{C3898E74-5244-40A5-A18A-1AD47034A660}" type="pres">
      <dgm:prSet presAssocID="{5314FE37-0620-4114-B833-87B9C7DF3630}" presName="box" presStyleLbl="node1" presStyleIdx="1" presStyleCnt="3" custLinFactNeighborX="-1783" custLinFactNeighborY="-2424"/>
      <dgm:spPr/>
    </dgm:pt>
    <dgm:pt modelId="{05C0DE1A-387D-4D49-9C3A-1CB5ACC8BC8C}" type="pres">
      <dgm:prSet presAssocID="{5314FE37-0620-4114-B833-87B9C7DF3630}" presName="img" presStyleLbl="fgImgPlace1" presStyleIdx="1" presStyleCnt="3"/>
      <dgm:spPr>
        <a:blipFill>
          <a:blip xmlns:r="http://schemas.openxmlformats.org/officeDocument/2006/relationships" r:embed="rId2" cstate="print">
            <a:extLst/>
          </a:blip>
          <a:srcRect/>
          <a:stretch>
            <a:fillRect t="-16000" b="-16000"/>
          </a:stretch>
        </a:blipFill>
      </dgm:spPr>
    </dgm:pt>
    <dgm:pt modelId="{7B52263E-3EBD-49A4-9EA0-C8794B78DDDD}" type="pres">
      <dgm:prSet presAssocID="{5314FE37-0620-4114-B833-87B9C7DF3630}" presName="text" presStyleLbl="node1" presStyleIdx="1" presStyleCnt="3">
        <dgm:presLayoutVars>
          <dgm:bulletEnabled val="1"/>
        </dgm:presLayoutVars>
      </dgm:prSet>
      <dgm:spPr/>
    </dgm:pt>
    <dgm:pt modelId="{121241EE-841D-427D-A0A1-0B62C5248DE2}" type="pres">
      <dgm:prSet presAssocID="{AAEBAC65-6DCE-48D7-AF6D-719E42E0F1D3}" presName="spacer" presStyleCnt="0"/>
      <dgm:spPr/>
    </dgm:pt>
    <dgm:pt modelId="{36A3797C-F3CE-41CC-90F2-1ED1BB402C95}" type="pres">
      <dgm:prSet presAssocID="{41ED0E65-15CE-46FB-A61A-0691E5FB9A03}" presName="comp" presStyleCnt="0"/>
      <dgm:spPr/>
    </dgm:pt>
    <dgm:pt modelId="{96259CDD-058B-43B3-943B-5F5E288F96B7}" type="pres">
      <dgm:prSet presAssocID="{41ED0E65-15CE-46FB-A61A-0691E5FB9A03}" presName="box" presStyleLbl="node1" presStyleIdx="2" presStyleCnt="3"/>
      <dgm:spPr/>
    </dgm:pt>
    <dgm:pt modelId="{8575A082-E31B-4D2A-8B49-7D4ADC834B65}" type="pres">
      <dgm:prSet presAssocID="{41ED0E65-15CE-46FB-A61A-0691E5FB9A03}" presName="img" presStyleLbl="fgImgPlace1" presStyleIdx="2" presStyleCnt="3"/>
      <dgm:spPr>
        <a:blipFill>
          <a:blip xmlns:r="http://schemas.openxmlformats.org/officeDocument/2006/relationships" r:embed="rId3">
            <a:extLst/>
          </a:blip>
          <a:srcRect/>
          <a:stretch>
            <a:fillRect t="-1000" b="-1000"/>
          </a:stretch>
        </a:blipFill>
      </dgm:spPr>
    </dgm:pt>
    <dgm:pt modelId="{B59BA8AE-DEFF-4670-AF13-54461E2A8FEF}" type="pres">
      <dgm:prSet presAssocID="{41ED0E65-15CE-46FB-A61A-0691E5FB9A03}" presName="text" presStyleLbl="node1" presStyleIdx="2" presStyleCnt="3">
        <dgm:presLayoutVars>
          <dgm:bulletEnabled val="1"/>
        </dgm:presLayoutVars>
      </dgm:prSet>
      <dgm:spPr/>
    </dgm:pt>
  </dgm:ptLst>
  <dgm:cxnLst>
    <dgm:cxn modelId="{ECFB2D00-196F-4892-9C7A-7296870C9001}" srcId="{C2AC3895-129E-4347-8289-210036EBA49C}" destId="{C5F46BFF-9B6C-49C0-91ED-3FF61AF61F13}" srcOrd="2" destOrd="0" parTransId="{E456891A-FD4F-4D29-9A36-FE74D2B8A858}" sibTransId="{C1723056-E5D1-4350-A69F-9AD0193F416C}"/>
    <dgm:cxn modelId="{CF7EBB08-0079-4E36-91C0-EEEA66121FEA}" type="presOf" srcId="{CCF89E46-DA8C-4633-95A5-D7BF7CD8302F}" destId="{DAD847A9-69E3-4184-AF3F-1BAA05983872}" srcOrd="1" destOrd="2" presId="urn:microsoft.com/office/officeart/2005/8/layout/vList4#1"/>
    <dgm:cxn modelId="{87B7350E-5515-4711-B469-CB332F63842B}" type="presOf" srcId="{8C3DD81A-6B0B-4852-BB35-380BBE43B4E2}" destId="{C3898E74-5244-40A5-A18A-1AD47034A660}" srcOrd="0" destOrd="1" presId="urn:microsoft.com/office/officeart/2005/8/layout/vList4#1"/>
    <dgm:cxn modelId="{B3C97915-7117-42C9-8965-A441E80B293C}" type="presOf" srcId="{E10AF9EF-919B-4DE6-9547-BE274477AF54}" destId="{DAD847A9-69E3-4184-AF3F-1BAA05983872}" srcOrd="1" destOrd="1" presId="urn:microsoft.com/office/officeart/2005/8/layout/vList4#1"/>
    <dgm:cxn modelId="{0CE71017-19DB-4DAE-9576-7E35DDABB8A9}" type="presOf" srcId="{8C3DD81A-6B0B-4852-BB35-380BBE43B4E2}" destId="{7B52263E-3EBD-49A4-9EA0-C8794B78DDDD}" srcOrd="1" destOrd="1" presId="urn:microsoft.com/office/officeart/2005/8/layout/vList4#1"/>
    <dgm:cxn modelId="{BF442C1C-7EFA-4C36-850E-0E79BA363E4E}" srcId="{41ED0E65-15CE-46FB-A61A-0691E5FB9A03}" destId="{CB56230A-14EB-4E7A-BA3F-11B23D7DC440}" srcOrd="2" destOrd="0" parTransId="{6D37864A-16F3-4F21-B984-180E173262F3}" sibTransId="{7A5E7124-C958-4266-9C67-1F0BD65710A5}"/>
    <dgm:cxn modelId="{595FFB1C-8F2C-4595-9E14-59387389EFFC}" type="presOf" srcId="{C5F46BFF-9B6C-49C0-91ED-3FF61AF61F13}" destId="{DAD847A9-69E3-4184-AF3F-1BAA05983872}" srcOrd="1" destOrd="3" presId="urn:microsoft.com/office/officeart/2005/8/layout/vList4#1"/>
    <dgm:cxn modelId="{9D04531E-5E37-454E-96B1-E36BFC476F6C}" type="presOf" srcId="{CCF89E46-DA8C-4633-95A5-D7BF7CD8302F}" destId="{5778D019-09C3-495B-ADB7-BE3DF581C8C9}" srcOrd="0" destOrd="2" presId="urn:microsoft.com/office/officeart/2005/8/layout/vList4#1"/>
    <dgm:cxn modelId="{86B68622-C4CD-44EA-8BE7-0F0078AAD391}" type="presOf" srcId="{5314FE37-0620-4114-B833-87B9C7DF3630}" destId="{C3898E74-5244-40A5-A18A-1AD47034A660}" srcOrd="0" destOrd="0" presId="urn:microsoft.com/office/officeart/2005/8/layout/vList4#1"/>
    <dgm:cxn modelId="{58E4EB25-80FC-4A00-B3C6-4FD48DE89ED2}" type="presOf" srcId="{C2AC3895-129E-4347-8289-210036EBA49C}" destId="{5778D019-09C3-495B-ADB7-BE3DF581C8C9}" srcOrd="0" destOrd="0" presId="urn:microsoft.com/office/officeart/2005/8/layout/vList4#1"/>
    <dgm:cxn modelId="{5B9BA533-63C1-412A-94D9-7F130C66D961}" srcId="{5314FE37-0620-4114-B833-87B9C7DF3630}" destId="{8C3DD81A-6B0B-4852-BB35-380BBE43B4E2}" srcOrd="0" destOrd="0" parTransId="{ED9250C8-2260-4B13-84A1-4C5994F2BC66}" sibTransId="{78569617-1EB2-4863-AE69-A855EE1CD1DB}"/>
    <dgm:cxn modelId="{F7308642-20CE-4517-9A17-6942E647184B}" type="presOf" srcId="{5314FE37-0620-4114-B833-87B9C7DF3630}" destId="{7B52263E-3EBD-49A4-9EA0-C8794B78DDDD}" srcOrd="1" destOrd="0" presId="urn:microsoft.com/office/officeart/2005/8/layout/vList4#1"/>
    <dgm:cxn modelId="{E4EB6B4A-20A3-4BAB-B93D-5B8359DEA1C9}" srcId="{C2AC3895-129E-4347-8289-210036EBA49C}" destId="{E10AF9EF-919B-4DE6-9547-BE274477AF54}" srcOrd="0" destOrd="0" parTransId="{BA23DF31-A675-4B70-8E26-78CC1FA9E5F0}" sibTransId="{28EEB98F-66E4-423C-AA3A-C0C245AE3E4A}"/>
    <dgm:cxn modelId="{CADF296D-EF5E-4D42-8DDC-59EBF418181F}" srcId="{FC8465BC-DEC0-4AEB-BD33-1956C2AA9A2B}" destId="{C2AC3895-129E-4347-8289-210036EBA49C}" srcOrd="0" destOrd="0" parTransId="{11D1C5C2-FF0B-4162-A765-30C2ACF69BFF}" sibTransId="{117B4B3C-91F3-4CA6-96D8-2FC6BA0DC694}"/>
    <dgm:cxn modelId="{AE84E157-74E1-400B-9F92-C7A7C8EFE556}" type="presOf" srcId="{FC8465BC-DEC0-4AEB-BD33-1956C2AA9A2B}" destId="{1F748913-DBF5-483F-BA01-D34820234D75}" srcOrd="0" destOrd="0" presId="urn:microsoft.com/office/officeart/2005/8/layout/vList4#1"/>
    <dgm:cxn modelId="{AF81355A-58D1-46C5-AF79-8D5EDCB6EFA2}" type="presOf" srcId="{1930CEEB-4E09-4D77-A6FC-653846D237D9}" destId="{7B52263E-3EBD-49A4-9EA0-C8794B78DDDD}" srcOrd="1" destOrd="3" presId="urn:microsoft.com/office/officeart/2005/8/layout/vList4#1"/>
    <dgm:cxn modelId="{D34DC082-1BD9-4E5C-B29A-5EF7468D0885}" srcId="{FC8465BC-DEC0-4AEB-BD33-1956C2AA9A2B}" destId="{41ED0E65-15CE-46FB-A61A-0691E5FB9A03}" srcOrd="2" destOrd="0" parTransId="{16AB3F12-8BA3-4580-8313-EB75CC734EBF}" sibTransId="{88FDA13E-21ED-4F70-9D1A-436965A9E61C}"/>
    <dgm:cxn modelId="{D9C67284-C0B2-4123-93F5-407D90408631}" type="presOf" srcId="{2F68E751-91B2-4784-A59A-E9793E1B2EC2}" destId="{96259CDD-058B-43B3-943B-5F5E288F96B7}" srcOrd="0" destOrd="1" presId="urn:microsoft.com/office/officeart/2005/8/layout/vList4#1"/>
    <dgm:cxn modelId="{D08161A2-0465-489C-B988-D72D22957E2D}" type="presOf" srcId="{2F68E751-91B2-4784-A59A-E9793E1B2EC2}" destId="{B59BA8AE-DEFF-4670-AF13-54461E2A8FEF}" srcOrd="1" destOrd="1" presId="urn:microsoft.com/office/officeart/2005/8/layout/vList4#1"/>
    <dgm:cxn modelId="{A81315AA-90F8-4532-897B-FCF69FDE15FC}" type="presOf" srcId="{CB56230A-14EB-4E7A-BA3F-11B23D7DC440}" destId="{B59BA8AE-DEFF-4670-AF13-54461E2A8FEF}" srcOrd="1" destOrd="3" presId="urn:microsoft.com/office/officeart/2005/8/layout/vList4#1"/>
    <dgm:cxn modelId="{7FC317AB-5D52-4D3A-892E-E7595BDB85F6}" type="presOf" srcId="{CB56230A-14EB-4E7A-BA3F-11B23D7DC440}" destId="{96259CDD-058B-43B3-943B-5F5E288F96B7}" srcOrd="0" destOrd="3" presId="urn:microsoft.com/office/officeart/2005/8/layout/vList4#1"/>
    <dgm:cxn modelId="{1883A7B1-A62B-4247-A7B7-124CA1016EA2}" type="presOf" srcId="{24F56C64-1AD5-4B94-8971-D95342085FF5}" destId="{C3898E74-5244-40A5-A18A-1AD47034A660}" srcOrd="0" destOrd="2" presId="urn:microsoft.com/office/officeart/2005/8/layout/vList4#1"/>
    <dgm:cxn modelId="{08DA60B7-3A7A-4F9C-B27E-76D8930E16AC}" srcId="{5314FE37-0620-4114-B833-87B9C7DF3630}" destId="{1930CEEB-4E09-4D77-A6FC-653846D237D9}" srcOrd="2" destOrd="0" parTransId="{42D41AE5-F9AE-4A8A-8555-D76D7C0CCEBD}" sibTransId="{23D7743D-EC2A-4E5E-9EAC-E4586365E122}"/>
    <dgm:cxn modelId="{62B68EB8-00B9-4FCB-ABCD-CA67134D49D6}" type="presOf" srcId="{F69AF993-C0CD-4E07-BA9D-CA519306C88E}" destId="{B59BA8AE-DEFF-4670-AF13-54461E2A8FEF}" srcOrd="1" destOrd="2" presId="urn:microsoft.com/office/officeart/2005/8/layout/vList4#1"/>
    <dgm:cxn modelId="{22C10DB9-AF3C-4949-A96C-E51A661AD318}" type="presOf" srcId="{F69AF993-C0CD-4E07-BA9D-CA519306C88E}" destId="{96259CDD-058B-43B3-943B-5F5E288F96B7}" srcOrd="0" destOrd="2" presId="urn:microsoft.com/office/officeart/2005/8/layout/vList4#1"/>
    <dgm:cxn modelId="{8026B8C2-8A4E-46DB-AB0D-ABFFEFE74092}" type="presOf" srcId="{41ED0E65-15CE-46FB-A61A-0691E5FB9A03}" destId="{96259CDD-058B-43B3-943B-5F5E288F96B7}" srcOrd="0" destOrd="0" presId="urn:microsoft.com/office/officeart/2005/8/layout/vList4#1"/>
    <dgm:cxn modelId="{100FBDC9-7EA1-437E-B1A8-511ACE55F21D}" srcId="{5314FE37-0620-4114-B833-87B9C7DF3630}" destId="{24F56C64-1AD5-4B94-8971-D95342085FF5}" srcOrd="1" destOrd="0" parTransId="{433B4BC2-CBD3-40BD-B406-868BB2C52F86}" sibTransId="{9963E897-6BCB-4B29-9FA7-6493F93968F0}"/>
    <dgm:cxn modelId="{3F6784CC-7813-4F17-BB5B-4194E5E6CCDC}" srcId="{C2AC3895-129E-4347-8289-210036EBA49C}" destId="{CCF89E46-DA8C-4633-95A5-D7BF7CD8302F}" srcOrd="1" destOrd="0" parTransId="{52F5E85A-4855-4093-8B59-5E1673DED445}" sibTransId="{8919D861-8EAB-4245-BA25-23929CF16EF1}"/>
    <dgm:cxn modelId="{EA5165CD-5530-4FD1-B09F-B4D2BCF1E1F9}" srcId="{41ED0E65-15CE-46FB-A61A-0691E5FB9A03}" destId="{F69AF993-C0CD-4E07-BA9D-CA519306C88E}" srcOrd="1" destOrd="0" parTransId="{D9372E34-F951-4ACA-803E-56F9BE7F8BA2}" sibTransId="{2BCEFC0A-8AB3-4BD8-B21A-3544FBF7FF74}"/>
    <dgm:cxn modelId="{24EC1FD2-A798-4417-AAF7-F5FF7A05670F}" type="presOf" srcId="{41ED0E65-15CE-46FB-A61A-0691E5FB9A03}" destId="{B59BA8AE-DEFF-4670-AF13-54461E2A8FEF}" srcOrd="1" destOrd="0" presId="urn:microsoft.com/office/officeart/2005/8/layout/vList4#1"/>
    <dgm:cxn modelId="{3C5921D8-50CC-41E6-9B3A-9AEED1C096FA}" type="presOf" srcId="{1930CEEB-4E09-4D77-A6FC-653846D237D9}" destId="{C3898E74-5244-40A5-A18A-1AD47034A660}" srcOrd="0" destOrd="3" presId="urn:microsoft.com/office/officeart/2005/8/layout/vList4#1"/>
    <dgm:cxn modelId="{94E0ACD8-DA84-4DB9-A2E1-0578942E6D66}" srcId="{FC8465BC-DEC0-4AEB-BD33-1956C2AA9A2B}" destId="{5314FE37-0620-4114-B833-87B9C7DF3630}" srcOrd="1" destOrd="0" parTransId="{59860DDB-BF2D-49ED-A1A1-E1D751CA29CC}" sibTransId="{AAEBAC65-6DCE-48D7-AF6D-719E42E0F1D3}"/>
    <dgm:cxn modelId="{C9DD11E3-2B90-4B8B-9FFE-B3A77C7FD91D}" type="presOf" srcId="{E10AF9EF-919B-4DE6-9547-BE274477AF54}" destId="{5778D019-09C3-495B-ADB7-BE3DF581C8C9}" srcOrd="0" destOrd="1" presId="urn:microsoft.com/office/officeart/2005/8/layout/vList4#1"/>
    <dgm:cxn modelId="{30DE70E6-27FF-427E-99AF-D4EE2B707E37}" type="presOf" srcId="{C5F46BFF-9B6C-49C0-91ED-3FF61AF61F13}" destId="{5778D019-09C3-495B-ADB7-BE3DF581C8C9}" srcOrd="0" destOrd="3" presId="urn:microsoft.com/office/officeart/2005/8/layout/vList4#1"/>
    <dgm:cxn modelId="{72118EE7-DB3F-4E90-AC81-00C1E4D0030A}" type="presOf" srcId="{24F56C64-1AD5-4B94-8971-D95342085FF5}" destId="{7B52263E-3EBD-49A4-9EA0-C8794B78DDDD}" srcOrd="1" destOrd="2" presId="urn:microsoft.com/office/officeart/2005/8/layout/vList4#1"/>
    <dgm:cxn modelId="{EACF70E8-125D-4C69-9359-BBCE66BA8483}" srcId="{41ED0E65-15CE-46FB-A61A-0691E5FB9A03}" destId="{2F68E751-91B2-4784-A59A-E9793E1B2EC2}" srcOrd="0" destOrd="0" parTransId="{C63A67C3-3B11-4637-A8BA-766A41EBE414}" sibTransId="{AA110184-D365-41A1-8831-4E0482D82ECE}"/>
    <dgm:cxn modelId="{533590EF-C3D7-48E1-80FC-3196B5637184}" type="presOf" srcId="{C2AC3895-129E-4347-8289-210036EBA49C}" destId="{DAD847A9-69E3-4184-AF3F-1BAA05983872}" srcOrd="1" destOrd="0" presId="urn:microsoft.com/office/officeart/2005/8/layout/vList4#1"/>
    <dgm:cxn modelId="{C4E7E04A-983B-4048-A37B-B74A728A46A4}" type="presParOf" srcId="{1F748913-DBF5-483F-BA01-D34820234D75}" destId="{B5A9CE0F-499A-45D1-ABAD-09665E2F17AB}" srcOrd="0" destOrd="0" presId="urn:microsoft.com/office/officeart/2005/8/layout/vList4#1"/>
    <dgm:cxn modelId="{00F18B21-2F77-424E-8A88-B534E4AA4983}" type="presParOf" srcId="{B5A9CE0F-499A-45D1-ABAD-09665E2F17AB}" destId="{5778D019-09C3-495B-ADB7-BE3DF581C8C9}" srcOrd="0" destOrd="0" presId="urn:microsoft.com/office/officeart/2005/8/layout/vList4#1"/>
    <dgm:cxn modelId="{295ED747-9AF3-432F-9AC8-D6442CF22695}" type="presParOf" srcId="{B5A9CE0F-499A-45D1-ABAD-09665E2F17AB}" destId="{DD0A6FDB-4984-4D41-B39A-FE00AB567142}" srcOrd="1" destOrd="0" presId="urn:microsoft.com/office/officeart/2005/8/layout/vList4#1"/>
    <dgm:cxn modelId="{0D288248-DD81-4E94-93E6-11720DFB6C54}" type="presParOf" srcId="{B5A9CE0F-499A-45D1-ABAD-09665E2F17AB}" destId="{DAD847A9-69E3-4184-AF3F-1BAA05983872}" srcOrd="2" destOrd="0" presId="urn:microsoft.com/office/officeart/2005/8/layout/vList4#1"/>
    <dgm:cxn modelId="{D5B48C1E-E47E-45A2-A58B-C71CC92A616A}" type="presParOf" srcId="{1F748913-DBF5-483F-BA01-D34820234D75}" destId="{D6BE0841-00DF-4222-AAA4-402ECF346927}" srcOrd="1" destOrd="0" presId="urn:microsoft.com/office/officeart/2005/8/layout/vList4#1"/>
    <dgm:cxn modelId="{E65715E1-8FC4-4395-BC15-C8D93A675575}" type="presParOf" srcId="{1F748913-DBF5-483F-BA01-D34820234D75}" destId="{A3E5DA72-2FDF-45A2-9099-F40D7C49BD48}" srcOrd="2" destOrd="0" presId="urn:microsoft.com/office/officeart/2005/8/layout/vList4#1"/>
    <dgm:cxn modelId="{6CAA7B26-56F0-478C-B9AD-EB3FB3ED1C1A}" type="presParOf" srcId="{A3E5DA72-2FDF-45A2-9099-F40D7C49BD48}" destId="{C3898E74-5244-40A5-A18A-1AD47034A660}" srcOrd="0" destOrd="0" presId="urn:microsoft.com/office/officeart/2005/8/layout/vList4#1"/>
    <dgm:cxn modelId="{3D238033-0A9A-4C76-BD91-19C747820B2E}" type="presParOf" srcId="{A3E5DA72-2FDF-45A2-9099-F40D7C49BD48}" destId="{05C0DE1A-387D-4D49-9C3A-1CB5ACC8BC8C}" srcOrd="1" destOrd="0" presId="urn:microsoft.com/office/officeart/2005/8/layout/vList4#1"/>
    <dgm:cxn modelId="{AA3F2549-6402-41C6-9BCB-90BD1F09F38C}" type="presParOf" srcId="{A3E5DA72-2FDF-45A2-9099-F40D7C49BD48}" destId="{7B52263E-3EBD-49A4-9EA0-C8794B78DDDD}" srcOrd="2" destOrd="0" presId="urn:microsoft.com/office/officeart/2005/8/layout/vList4#1"/>
    <dgm:cxn modelId="{824C1992-7A6E-488F-9299-BF0C4C0EDBE2}" type="presParOf" srcId="{1F748913-DBF5-483F-BA01-D34820234D75}" destId="{121241EE-841D-427D-A0A1-0B62C5248DE2}" srcOrd="3" destOrd="0" presId="urn:microsoft.com/office/officeart/2005/8/layout/vList4#1"/>
    <dgm:cxn modelId="{A570161E-0B91-4B43-B8B0-4E1C60AF5B7C}" type="presParOf" srcId="{1F748913-DBF5-483F-BA01-D34820234D75}" destId="{36A3797C-F3CE-41CC-90F2-1ED1BB402C95}" srcOrd="4" destOrd="0" presId="urn:microsoft.com/office/officeart/2005/8/layout/vList4#1"/>
    <dgm:cxn modelId="{61EBAE14-5C40-4165-A235-11AA3A7D5C03}" type="presParOf" srcId="{36A3797C-F3CE-41CC-90F2-1ED1BB402C95}" destId="{96259CDD-058B-43B3-943B-5F5E288F96B7}" srcOrd="0" destOrd="0" presId="urn:microsoft.com/office/officeart/2005/8/layout/vList4#1"/>
    <dgm:cxn modelId="{4A5D678A-1B51-4556-AB1E-1407713AD7AB}" type="presParOf" srcId="{36A3797C-F3CE-41CC-90F2-1ED1BB402C95}" destId="{8575A082-E31B-4D2A-8B49-7D4ADC834B65}" srcOrd="1" destOrd="0" presId="urn:microsoft.com/office/officeart/2005/8/layout/vList4#1"/>
    <dgm:cxn modelId="{4271939B-1A45-4673-BEFE-5AAA226306AB}" type="presParOf" srcId="{36A3797C-F3CE-41CC-90F2-1ED1BB402C95}" destId="{B59BA8AE-DEFF-4670-AF13-54461E2A8FEF}" srcOrd="2" destOrd="0" presId="urn:microsoft.com/office/officeart/2005/8/layout/vList4#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78D019-09C3-495B-ADB7-BE3DF581C8C9}">
      <dsp:nvSpPr>
        <dsp:cNvPr id="0" name=""/>
        <dsp:cNvSpPr/>
      </dsp:nvSpPr>
      <dsp:spPr>
        <a:xfrm>
          <a:off x="0" y="0"/>
          <a:ext cx="6979098" cy="14146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GB" sz="1800" b="1" kern="1200">
              <a:solidFill>
                <a:schemeClr val="bg1"/>
              </a:solidFill>
            </a:rPr>
            <a:t>Surveillance</a:t>
          </a:r>
          <a:endParaRPr lang="en-GB" sz="1800" b="1" kern="1200" dirty="0">
            <a:solidFill>
              <a:schemeClr val="bg1"/>
            </a:solidFill>
          </a:endParaRPr>
        </a:p>
        <a:p>
          <a:pPr marL="171450" lvl="1" indent="-171450" algn="l" defTabSz="711200">
            <a:lnSpc>
              <a:spcPct val="90000"/>
            </a:lnSpc>
            <a:spcBef>
              <a:spcPct val="0"/>
            </a:spcBef>
            <a:spcAft>
              <a:spcPct val="15000"/>
            </a:spcAft>
            <a:buChar char="•"/>
          </a:pPr>
          <a:r>
            <a:rPr lang="en-GB" sz="1600" kern="1200" dirty="0">
              <a:solidFill>
                <a:schemeClr val="tx1"/>
              </a:solidFill>
            </a:rPr>
            <a:t>Détection des cas</a:t>
          </a:r>
        </a:p>
        <a:p>
          <a:pPr marL="171450" lvl="1" indent="-171450" algn="l" defTabSz="711200">
            <a:lnSpc>
              <a:spcPct val="90000"/>
            </a:lnSpc>
            <a:spcBef>
              <a:spcPct val="0"/>
            </a:spcBef>
            <a:spcAft>
              <a:spcPct val="15000"/>
            </a:spcAft>
            <a:buChar char="•"/>
          </a:pPr>
          <a:r>
            <a:rPr lang="en-GB" sz="1600" kern="1200" dirty="0">
              <a:solidFill>
                <a:schemeClr val="tx1"/>
              </a:solidFill>
            </a:rPr>
            <a:t>Investigation des cas</a:t>
          </a:r>
        </a:p>
        <a:p>
          <a:pPr marL="171450" lvl="1" indent="-171450" algn="l" defTabSz="711200">
            <a:lnSpc>
              <a:spcPct val="90000"/>
            </a:lnSpc>
            <a:spcBef>
              <a:spcPct val="0"/>
            </a:spcBef>
            <a:spcAft>
              <a:spcPct val="15000"/>
            </a:spcAft>
            <a:buChar char="•"/>
          </a:pPr>
          <a:r>
            <a:rPr lang="en-GB" sz="1600" kern="1200" dirty="0">
              <a:solidFill>
                <a:schemeClr val="tx1"/>
              </a:solidFill>
            </a:rPr>
            <a:t>Suivi des contacts (21 jours)</a:t>
          </a:r>
        </a:p>
      </dsp:txBody>
      <dsp:txXfrm>
        <a:off x="1537284" y="0"/>
        <a:ext cx="5441813" cy="1414651"/>
      </dsp:txXfrm>
    </dsp:sp>
    <dsp:sp modelId="{DD0A6FDB-4984-4D41-B39A-FE00AB567142}">
      <dsp:nvSpPr>
        <dsp:cNvPr id="0" name=""/>
        <dsp:cNvSpPr/>
      </dsp:nvSpPr>
      <dsp:spPr>
        <a:xfrm>
          <a:off x="141465" y="141465"/>
          <a:ext cx="1395819" cy="1131720"/>
        </a:xfrm>
        <a:prstGeom prst="roundRect">
          <a:avLst>
            <a:gd name="adj" fmla="val 10000"/>
          </a:avLst>
        </a:prstGeom>
        <a:blipFill>
          <a:blip xmlns:r="http://schemas.openxmlformats.org/officeDocument/2006/relationships" r:embed="rId1" cstate="print">
            <a:extLst/>
          </a:blip>
          <a:srcRect/>
          <a:stretch>
            <a:fillRect l="-15000" r="-1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898E74-5244-40A5-A18A-1AD47034A660}">
      <dsp:nvSpPr>
        <dsp:cNvPr id="0" name=""/>
        <dsp:cNvSpPr/>
      </dsp:nvSpPr>
      <dsp:spPr>
        <a:xfrm>
          <a:off x="0" y="1521825"/>
          <a:ext cx="6979098" cy="14146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GB" sz="1800" b="1" kern="1200" dirty="0">
              <a:solidFill>
                <a:schemeClr val="bg1"/>
              </a:solidFill>
            </a:rPr>
            <a:t>Inhumation </a:t>
          </a:r>
          <a:r>
            <a:rPr lang="en-GB" sz="1800" b="1" kern="1200" dirty="0" err="1">
              <a:solidFill>
                <a:schemeClr val="bg1"/>
              </a:solidFill>
            </a:rPr>
            <a:t>dans</a:t>
          </a:r>
          <a:r>
            <a:rPr lang="en-GB" sz="1800" b="1" kern="1200" dirty="0">
              <a:solidFill>
                <a:schemeClr val="bg1"/>
              </a:solidFill>
            </a:rPr>
            <a:t> la </a:t>
          </a:r>
          <a:r>
            <a:rPr lang="en-GB" sz="1800" b="1" kern="1200" dirty="0" err="1">
              <a:solidFill>
                <a:schemeClr val="bg1"/>
              </a:solidFill>
            </a:rPr>
            <a:t>sécurité</a:t>
          </a:r>
          <a:r>
            <a:rPr lang="en-GB" sz="1800" b="1" kern="1200" dirty="0">
              <a:solidFill>
                <a:schemeClr val="bg1"/>
              </a:solidFill>
            </a:rPr>
            <a:t> et la </a:t>
          </a:r>
          <a:r>
            <a:rPr lang="en-GB" sz="1800" b="1" kern="1200" dirty="0" err="1">
              <a:solidFill>
                <a:schemeClr val="bg1"/>
              </a:solidFill>
            </a:rPr>
            <a:t>dignité</a:t>
          </a:r>
          <a:endParaRPr lang="en-GB" sz="1800" b="1" kern="1200" dirty="0">
            <a:solidFill>
              <a:schemeClr val="bg1"/>
            </a:solidFill>
          </a:endParaRPr>
        </a:p>
        <a:p>
          <a:pPr marL="171450" lvl="1" indent="-171450" algn="l" defTabSz="711200">
            <a:lnSpc>
              <a:spcPct val="90000"/>
            </a:lnSpc>
            <a:spcBef>
              <a:spcPct val="0"/>
            </a:spcBef>
            <a:spcAft>
              <a:spcPct val="15000"/>
            </a:spcAft>
            <a:buChar char="•"/>
          </a:pPr>
          <a:r>
            <a:rPr lang="en-GB" sz="1600" kern="1200" dirty="0">
              <a:solidFill>
                <a:schemeClr val="tx1"/>
              </a:solidFill>
            </a:rPr>
            <a:t>Pratiques acceptables sur les plans culturel et religieux</a:t>
          </a:r>
        </a:p>
        <a:p>
          <a:pPr marL="171450" lvl="1" indent="-171450" algn="l" defTabSz="711200">
            <a:lnSpc>
              <a:spcPct val="90000"/>
            </a:lnSpc>
            <a:spcBef>
              <a:spcPct val="0"/>
            </a:spcBef>
            <a:spcAft>
              <a:spcPct val="15000"/>
            </a:spcAft>
            <a:buChar char="•"/>
          </a:pPr>
          <a:r>
            <a:rPr lang="en-GB" sz="1600" kern="1200" dirty="0">
              <a:solidFill>
                <a:schemeClr val="tx1"/>
              </a:solidFill>
            </a:rPr>
            <a:t>Implication des familles et de la communauté</a:t>
          </a:r>
        </a:p>
        <a:p>
          <a:pPr marL="171450" lvl="1" indent="-171450" algn="l" defTabSz="711200">
            <a:lnSpc>
              <a:spcPct val="90000"/>
            </a:lnSpc>
            <a:spcBef>
              <a:spcPct val="0"/>
            </a:spcBef>
            <a:spcAft>
              <a:spcPct val="15000"/>
            </a:spcAft>
            <a:buChar char="•"/>
          </a:pPr>
          <a:r>
            <a:rPr lang="en-GB" sz="1600" kern="1200" dirty="0">
              <a:solidFill>
                <a:schemeClr val="tx1"/>
              </a:solidFill>
            </a:rPr>
            <a:t>Traitement et désinfection des déchets</a:t>
          </a:r>
        </a:p>
      </dsp:txBody>
      <dsp:txXfrm>
        <a:off x="1537284" y="1521825"/>
        <a:ext cx="5441813" cy="1414651"/>
      </dsp:txXfrm>
    </dsp:sp>
    <dsp:sp modelId="{05C0DE1A-387D-4D49-9C3A-1CB5ACC8BC8C}">
      <dsp:nvSpPr>
        <dsp:cNvPr id="0" name=""/>
        <dsp:cNvSpPr/>
      </dsp:nvSpPr>
      <dsp:spPr>
        <a:xfrm>
          <a:off x="141465" y="1697581"/>
          <a:ext cx="1395819" cy="1131720"/>
        </a:xfrm>
        <a:prstGeom prst="roundRect">
          <a:avLst>
            <a:gd name="adj" fmla="val 10000"/>
          </a:avLst>
        </a:prstGeom>
        <a:blipFill>
          <a:blip xmlns:r="http://schemas.openxmlformats.org/officeDocument/2006/relationships" r:embed="rId2" cstate="print">
            <a:extLst/>
          </a:blip>
          <a:srcRect/>
          <a:stretch>
            <a:fillRect t="-16000" b="-1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6259CDD-058B-43B3-943B-5F5E288F96B7}">
      <dsp:nvSpPr>
        <dsp:cNvPr id="0" name=""/>
        <dsp:cNvSpPr/>
      </dsp:nvSpPr>
      <dsp:spPr>
        <a:xfrm>
          <a:off x="0" y="3112232"/>
          <a:ext cx="6979098" cy="14146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GB" sz="1800" b="1" kern="1200" dirty="0">
              <a:solidFill>
                <a:schemeClr val="bg1"/>
              </a:solidFill>
            </a:rPr>
            <a:t>Gestion des cas</a:t>
          </a:r>
        </a:p>
        <a:p>
          <a:pPr marL="171450" lvl="1" indent="-171450" algn="l" defTabSz="711200">
            <a:lnSpc>
              <a:spcPct val="90000"/>
            </a:lnSpc>
            <a:spcBef>
              <a:spcPct val="0"/>
            </a:spcBef>
            <a:spcAft>
              <a:spcPct val="15000"/>
            </a:spcAft>
            <a:buChar char="•"/>
          </a:pPr>
          <a:r>
            <a:rPr lang="en-GB" sz="1600" kern="1200" dirty="0">
              <a:solidFill>
                <a:schemeClr val="tx1"/>
              </a:solidFill>
            </a:rPr>
            <a:t>Isolement</a:t>
          </a:r>
        </a:p>
        <a:p>
          <a:pPr marL="171450" lvl="1" indent="-171450" algn="l" defTabSz="711200">
            <a:lnSpc>
              <a:spcPct val="90000"/>
            </a:lnSpc>
            <a:spcBef>
              <a:spcPct val="0"/>
            </a:spcBef>
            <a:spcAft>
              <a:spcPct val="15000"/>
            </a:spcAft>
            <a:buChar char="•"/>
          </a:pPr>
          <a:r>
            <a:rPr lang="en-GB" sz="1600" kern="1200" dirty="0">
              <a:solidFill>
                <a:schemeClr val="tx1"/>
              </a:solidFill>
            </a:rPr>
            <a:t>Traitement et guérison</a:t>
          </a:r>
        </a:p>
        <a:p>
          <a:pPr marL="171450" lvl="1" indent="-171450" algn="l" defTabSz="711200">
            <a:lnSpc>
              <a:spcPct val="90000"/>
            </a:lnSpc>
            <a:spcBef>
              <a:spcPct val="0"/>
            </a:spcBef>
            <a:spcAft>
              <a:spcPct val="15000"/>
            </a:spcAft>
            <a:buChar char="•"/>
          </a:pPr>
          <a:r>
            <a:rPr lang="en-GB" sz="1600" kern="1200" dirty="0">
              <a:solidFill>
                <a:schemeClr val="tx1"/>
              </a:solidFill>
            </a:rPr>
            <a:t>Interruption de la transmission </a:t>
          </a:r>
          <a:r>
            <a:rPr lang="en-GB" sz="1600" kern="1200" dirty="0" err="1">
              <a:solidFill>
                <a:schemeClr val="tx1"/>
              </a:solidFill>
            </a:rPr>
            <a:t>nosocomiale</a:t>
          </a:r>
          <a:endParaRPr lang="en-GB" sz="1600" kern="1200" dirty="0">
            <a:solidFill>
              <a:schemeClr val="tx1"/>
            </a:solidFill>
          </a:endParaRPr>
        </a:p>
      </dsp:txBody>
      <dsp:txXfrm>
        <a:off x="1537284" y="3112232"/>
        <a:ext cx="5441813" cy="1414651"/>
      </dsp:txXfrm>
    </dsp:sp>
    <dsp:sp modelId="{8575A082-E31B-4D2A-8B49-7D4ADC834B65}">
      <dsp:nvSpPr>
        <dsp:cNvPr id="0" name=""/>
        <dsp:cNvSpPr/>
      </dsp:nvSpPr>
      <dsp:spPr>
        <a:xfrm>
          <a:off x="141465" y="3253697"/>
          <a:ext cx="1395819" cy="1131720"/>
        </a:xfrm>
        <a:prstGeom prst="roundRect">
          <a:avLst>
            <a:gd name="adj" fmla="val 10000"/>
          </a:avLst>
        </a:prstGeom>
        <a:blipFill>
          <a:blip xmlns:r="http://schemas.openxmlformats.org/officeDocument/2006/relationships" r:embed="rId3">
            <a:extLst/>
          </a:blip>
          <a:srcRect/>
          <a:stretch>
            <a:fillRect t="-1000" b="-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78D864-CD39-48AE-8F42-1016E1BD7765}" type="datetimeFigureOut">
              <a:rPr lang="en-GB" smtClean="0"/>
              <a:t>13/06/2018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D91F91-A704-4B1F-830A-05A1134365C0}" type="slidenum">
              <a:rPr lang="en-GB" smtClean="0"/>
              <a:t>‹#›</a:t>
            </a:fld>
            <a:endParaRPr lang="en-GB"/>
          </a:p>
        </p:txBody>
      </p:sp>
    </p:spTree>
    <p:extLst>
      <p:ext uri="{BB962C8B-B14F-4D97-AF65-F5344CB8AC3E}">
        <p14:creationId xmlns:p14="http://schemas.microsoft.com/office/powerpoint/2010/main" val="24997290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miter lim="800000"/>
            <a:headEnd/>
            <a:tailEnd/>
          </a:ln>
        </p:spPr>
        <p:txBody>
          <a:bodyPr/>
          <a:lstStyle/>
          <a:p>
            <a:fld id="{BCE74975-8A3C-4256-9355-92CEDC6C5CED}" type="slidenum">
              <a:rPr lang="en-US" altLang="en-US">
                <a:solidFill>
                  <a:prstClr val="black"/>
                </a:solidFill>
              </a:rPr>
              <a:pPr/>
              <a:t>1</a:t>
            </a:fld>
            <a:endParaRPr lang="en-US" altLang="en-US">
              <a:solidFill>
                <a:prstClr val="black"/>
              </a:solidFill>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pPr eaLnBrk="1" hangingPunct="1"/>
            <a:endParaRPr lang="en-US" altLang="en-US"/>
          </a:p>
        </p:txBody>
      </p:sp>
    </p:spTree>
    <p:extLst>
      <p:ext uri="{BB962C8B-B14F-4D97-AF65-F5344CB8AC3E}">
        <p14:creationId xmlns:p14="http://schemas.microsoft.com/office/powerpoint/2010/main" val="2128425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fr-FR" dirty="0">
                <a:solidFill>
                  <a:prstClr val="black"/>
                </a:solidFill>
              </a:rPr>
              <a:t>GO Training on Contact </a:t>
            </a:r>
            <a:r>
              <a:rPr lang="fr-FR" dirty="0" err="1">
                <a:solidFill>
                  <a:prstClr val="black"/>
                </a:solidFill>
              </a:rPr>
              <a:t>Tracing</a:t>
            </a:r>
            <a:endParaRPr lang="fr-FR" dirty="0">
              <a:solidFill>
                <a:prstClr val="black"/>
              </a:solidFill>
            </a:endParaRPr>
          </a:p>
        </p:txBody>
      </p:sp>
      <p:sp>
        <p:nvSpPr>
          <p:cNvPr id="5" name="Date Placeholder 4"/>
          <p:cNvSpPr>
            <a:spLocks noGrp="1"/>
          </p:cNvSpPr>
          <p:nvPr>
            <p:ph type="dt" idx="11"/>
          </p:nvPr>
        </p:nvSpPr>
        <p:spPr/>
        <p:txBody>
          <a:bodyPr/>
          <a:lstStyle/>
          <a:p>
            <a:fld id="{85EB4888-AA63-4732-8015-22FDC08AFA94}" type="datetime1">
              <a:rPr lang="fr-FR" smtClean="0">
                <a:solidFill>
                  <a:prstClr val="black"/>
                </a:solidFill>
              </a:rPr>
              <a:pPr/>
              <a:t>13/06/2018</a:t>
            </a:fld>
            <a:endParaRPr lang="fr-FR" dirty="0">
              <a:solidFill>
                <a:prstClr val="black"/>
              </a:solidFill>
            </a:endParaRPr>
          </a:p>
        </p:txBody>
      </p:sp>
    </p:spTree>
    <p:extLst>
      <p:ext uri="{BB962C8B-B14F-4D97-AF65-F5344CB8AC3E}">
        <p14:creationId xmlns:p14="http://schemas.microsoft.com/office/powerpoint/2010/main" val="41244747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fr-FR" dirty="0">
                <a:solidFill>
                  <a:prstClr val="black"/>
                </a:solidFill>
              </a:rPr>
              <a:t>GO Training on Contact </a:t>
            </a:r>
            <a:r>
              <a:rPr lang="fr-FR" dirty="0" err="1">
                <a:solidFill>
                  <a:prstClr val="black"/>
                </a:solidFill>
              </a:rPr>
              <a:t>Tracing</a:t>
            </a:r>
            <a:endParaRPr lang="fr-FR" dirty="0">
              <a:solidFill>
                <a:prstClr val="black"/>
              </a:solidFill>
            </a:endParaRPr>
          </a:p>
        </p:txBody>
      </p:sp>
      <p:sp>
        <p:nvSpPr>
          <p:cNvPr id="5" name="Date Placeholder 4"/>
          <p:cNvSpPr>
            <a:spLocks noGrp="1"/>
          </p:cNvSpPr>
          <p:nvPr>
            <p:ph type="dt" idx="11"/>
          </p:nvPr>
        </p:nvSpPr>
        <p:spPr/>
        <p:txBody>
          <a:bodyPr/>
          <a:lstStyle/>
          <a:p>
            <a:fld id="{CA962456-502A-4789-9D3A-E819803DD935}" type="datetime1">
              <a:rPr lang="fr-FR" smtClean="0">
                <a:solidFill>
                  <a:prstClr val="black"/>
                </a:solidFill>
              </a:rPr>
              <a:pPr/>
              <a:t>13/06/2018</a:t>
            </a:fld>
            <a:endParaRPr lang="fr-FR" dirty="0">
              <a:solidFill>
                <a:prstClr val="black"/>
              </a:solidFill>
            </a:endParaRPr>
          </a:p>
        </p:txBody>
      </p:sp>
    </p:spTree>
    <p:extLst>
      <p:ext uri="{BB962C8B-B14F-4D97-AF65-F5344CB8AC3E}">
        <p14:creationId xmlns:p14="http://schemas.microsoft.com/office/powerpoint/2010/main" val="6743880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fr-FR" dirty="0">
                <a:solidFill>
                  <a:prstClr val="black"/>
                </a:solidFill>
              </a:rPr>
              <a:t>GO Training on Contact </a:t>
            </a:r>
            <a:r>
              <a:rPr lang="fr-FR" dirty="0" err="1">
                <a:solidFill>
                  <a:prstClr val="black"/>
                </a:solidFill>
              </a:rPr>
              <a:t>Tracing</a:t>
            </a:r>
            <a:endParaRPr lang="fr-FR" dirty="0">
              <a:solidFill>
                <a:prstClr val="black"/>
              </a:solidFill>
            </a:endParaRPr>
          </a:p>
        </p:txBody>
      </p:sp>
      <p:sp>
        <p:nvSpPr>
          <p:cNvPr id="5" name="Date Placeholder 4"/>
          <p:cNvSpPr>
            <a:spLocks noGrp="1"/>
          </p:cNvSpPr>
          <p:nvPr>
            <p:ph type="dt" idx="11"/>
          </p:nvPr>
        </p:nvSpPr>
        <p:spPr/>
        <p:txBody>
          <a:bodyPr/>
          <a:lstStyle/>
          <a:p>
            <a:fld id="{5F7D29BE-BD3C-4A64-93AC-05B1BA012BC7}" type="datetime1">
              <a:rPr lang="fr-FR" smtClean="0">
                <a:solidFill>
                  <a:prstClr val="black"/>
                </a:solidFill>
              </a:rPr>
              <a:pPr/>
              <a:t>13/06/2018</a:t>
            </a:fld>
            <a:endParaRPr lang="fr-FR" dirty="0">
              <a:solidFill>
                <a:prstClr val="black"/>
              </a:solidFill>
            </a:endParaRPr>
          </a:p>
        </p:txBody>
      </p:sp>
    </p:spTree>
    <p:extLst>
      <p:ext uri="{BB962C8B-B14F-4D97-AF65-F5344CB8AC3E}">
        <p14:creationId xmlns:p14="http://schemas.microsoft.com/office/powerpoint/2010/main" val="40434101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solidFill>
                  <a:prstClr val="black"/>
                </a:solidFill>
                <a:latin typeface="Times New Roman" pitchFamily="18" charset="0"/>
                <a:cs typeface="Arial" charset="0"/>
              </a:rPr>
              <a:pPr defTabSz="930275"/>
              <a:t>14</a:t>
            </a:fld>
            <a:endParaRPr lang="en-GB" altLang="en-US">
              <a:solidFill>
                <a:prstClr val="black"/>
              </a:solidFill>
              <a:latin typeface="Times New Roman" pitchFamily="18" charset="0"/>
              <a:cs typeface="Arial" charset="0"/>
            </a:endParaRPr>
          </a:p>
        </p:txBody>
      </p:sp>
      <p:sp>
        <p:nvSpPr>
          <p:cNvPr id="32771" name="Rectangle 2"/>
          <p:cNvSpPr>
            <a:spLocks noGrp="1" noChangeArrowheads="1"/>
          </p:cNvSpPr>
          <p:nvPr>
            <p:ph type="body" idx="1"/>
          </p:nvPr>
        </p:nvSpPr>
        <p:spPr>
          <a:xfrm>
            <a:off x="913441" y="4358041"/>
            <a:ext cx="5031119" cy="4134590"/>
          </a:xfrm>
          <a:noFill/>
        </p:spPr>
        <p:txBody>
          <a:bodyPr lIns="94453" tIns="46397" rIns="94453" bIns="46397"/>
          <a:lstStyle/>
          <a:p>
            <a:endParaRPr lang="en-GB" altLang="en-US">
              <a:cs typeface="Arial" charset="0"/>
            </a:endParaRPr>
          </a:p>
        </p:txBody>
      </p:sp>
      <p:sp>
        <p:nvSpPr>
          <p:cNvPr id="32772" name="Rectangle 3"/>
          <p:cNvSpPr>
            <a:spLocks noGrp="1" noRot="1" noChangeAspect="1" noChangeArrowheads="1" noTextEdit="1"/>
          </p:cNvSpPr>
          <p:nvPr>
            <p:ph type="sldImg"/>
          </p:nvPr>
        </p:nvSpPr>
        <p:spPr>
          <a:xfrm>
            <a:off x="1295400" y="795338"/>
            <a:ext cx="4270375" cy="3203575"/>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solidFill>
                  <a:prstClr val="black"/>
                </a:solidFill>
                <a:latin typeface="Times New Roman" pitchFamily="18" charset="0"/>
                <a:cs typeface="Arial" charset="0"/>
              </a:rPr>
              <a:pPr defTabSz="930275"/>
              <a:t>6/13/2018</a:t>
            </a:fld>
            <a:endParaRPr lang="en-GB" altLang="en-US">
              <a:solidFill>
                <a:prstClr val="black"/>
              </a:solidFill>
              <a:latin typeface="Times New Roman" pitchFamily="18" charset="0"/>
              <a:cs typeface="Arial" charset="0"/>
            </a:endParaRPr>
          </a:p>
        </p:txBody>
      </p:sp>
    </p:spTree>
    <p:extLst>
      <p:ext uri="{BB962C8B-B14F-4D97-AF65-F5344CB8AC3E}">
        <p14:creationId xmlns:p14="http://schemas.microsoft.com/office/powerpoint/2010/main" val="39545315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fr-FR" dirty="0"/>
              <a:t>Le taux de reproduction de base R0 correspond au nombre moyen de cas secondaires engendrés par un cas primaire dans un groupe d’individus pour la plupart vulnérables (Anderson et May, 1991 ; </a:t>
            </a:r>
            <a:r>
              <a:rPr lang="fr-FR" dirty="0" err="1"/>
              <a:t>Brauer</a:t>
            </a:r>
            <a:r>
              <a:rPr lang="fr-FR" dirty="0"/>
              <a:t> et Castillo-Chavez, 2000) et représente une estimation de la croissance de l’épidémie au début si tout le monde est vulnérable. Cela étant, un cas primaire engendre R0 ¼ b0=g nouveaux cas en moyenne, b0 représentant le taux de transmission avant les interventions et 1=g la période d’infection moyenne. </a:t>
            </a:r>
          </a:p>
          <a:p>
            <a:pPr algn="l" eaLnBrk="1" hangingPunct="1"/>
            <a:r>
              <a:rPr lang="fr-FR" dirty="0"/>
              <a:t>Référence </a:t>
            </a:r>
          </a:p>
          <a:p>
            <a:pPr algn="l" eaLnBrk="1" hangingPunct="1"/>
            <a:r>
              <a:rPr lang="fr-FR" dirty="0"/>
              <a:t>Anderson, R.M., May, R.M., 1991. </a:t>
            </a:r>
            <a:r>
              <a:rPr lang="fr-FR" dirty="0" err="1"/>
              <a:t>Infectious</a:t>
            </a:r>
            <a:r>
              <a:rPr lang="fr-FR" dirty="0"/>
              <a:t> </a:t>
            </a:r>
            <a:r>
              <a:rPr lang="fr-FR" dirty="0" err="1"/>
              <a:t>Diseases</a:t>
            </a:r>
            <a:r>
              <a:rPr lang="fr-FR" dirty="0"/>
              <a:t> of </a:t>
            </a:r>
            <a:r>
              <a:rPr lang="fr-FR" dirty="0" err="1"/>
              <a:t>Humans</a:t>
            </a:r>
            <a:r>
              <a:rPr lang="fr-FR" dirty="0"/>
              <a:t>. Oxford </a:t>
            </a:r>
            <a:r>
              <a:rPr lang="fr-FR" dirty="0" err="1"/>
              <a:t>University</a:t>
            </a:r>
            <a:r>
              <a:rPr lang="fr-FR" dirty="0"/>
              <a:t> </a:t>
            </a:r>
            <a:r>
              <a:rPr lang="fr-FR" dirty="0" err="1"/>
              <a:t>Press</a:t>
            </a:r>
            <a:r>
              <a:rPr lang="fr-FR" dirty="0"/>
              <a:t>, Oxford.</a:t>
            </a:r>
          </a:p>
          <a:p>
            <a:pPr algn="l" eaLnBrk="1" hangingPunct="1"/>
            <a:r>
              <a:rPr lang="fr-FR" dirty="0"/>
              <a:t>Castillo-Chavez, C., </a:t>
            </a:r>
            <a:r>
              <a:rPr lang="fr-FR" dirty="0" err="1"/>
              <a:t>Velasco</a:t>
            </a:r>
            <a:r>
              <a:rPr lang="fr-FR" dirty="0"/>
              <a:t>-Hernandez, J.X., </a:t>
            </a:r>
            <a:r>
              <a:rPr lang="fr-FR" dirty="0" err="1"/>
              <a:t>Fridman</a:t>
            </a:r>
            <a:r>
              <a:rPr lang="fr-FR" dirty="0"/>
              <a:t>, S., 1994.Modeling contact structures in </a:t>
            </a:r>
            <a:r>
              <a:rPr lang="fr-FR" dirty="0" err="1"/>
              <a:t>biology</a:t>
            </a:r>
            <a:r>
              <a:rPr lang="fr-FR" dirty="0"/>
              <a:t>. Dans : Levin, S.A. (Ed.), </a:t>
            </a:r>
            <a:r>
              <a:rPr lang="fr-FR" dirty="0" err="1"/>
              <a:t>Frontiers</a:t>
            </a:r>
            <a:r>
              <a:rPr lang="fr-FR" dirty="0"/>
              <a:t> of </a:t>
            </a:r>
            <a:r>
              <a:rPr lang="fr-FR" dirty="0" err="1"/>
              <a:t>Theoretical</a:t>
            </a:r>
            <a:r>
              <a:rPr lang="fr-FR" dirty="0"/>
              <a:t> </a:t>
            </a:r>
            <a:r>
              <a:rPr lang="fr-FR" dirty="0" err="1"/>
              <a:t>Biology</a:t>
            </a:r>
            <a:r>
              <a:rPr lang="fr-FR" dirty="0"/>
              <a:t>, Lecture Notes in </a:t>
            </a:r>
            <a:r>
              <a:rPr lang="fr-FR" dirty="0" err="1"/>
              <a:t>Biomathematics</a:t>
            </a:r>
            <a:r>
              <a:rPr lang="fr-FR" dirty="0"/>
              <a:t>, Vol.100.Springer, Berlin, Heidelberg, New York, p.454–491. </a:t>
            </a:r>
          </a:p>
        </p:txBody>
      </p:sp>
      <p:sp>
        <p:nvSpPr>
          <p:cNvPr id="78852" name="Header Placeholder 3"/>
          <p:cNvSpPr>
            <a:spLocks noGrp="1"/>
          </p:cNvSpPr>
          <p:nvPr>
            <p:ph type="hdr" sz="quarter"/>
          </p:nvPr>
        </p:nvSpPr>
        <p:spPr>
          <a:noFill/>
        </p:spPr>
        <p:txBody>
          <a:bodyPr/>
          <a:lstStyle>
            <a:lvl1pPr rtl="1" eaLnBrk="0" hangingPunct="0">
              <a:defRPr sz="3900" b="1">
                <a:solidFill>
                  <a:srgbClr val="000066"/>
                </a:solidFill>
                <a:latin typeface="Arial" charset="0"/>
                <a:cs typeface="Arial" charset="0"/>
              </a:defRPr>
            </a:lvl1pPr>
            <a:lvl2pPr marL="742950" indent="-285750" rtl="1" eaLnBrk="0" hangingPunct="0">
              <a:defRPr sz="3900" b="1">
                <a:solidFill>
                  <a:srgbClr val="000066"/>
                </a:solidFill>
                <a:latin typeface="Arial" charset="0"/>
                <a:cs typeface="Arial" charset="0"/>
              </a:defRPr>
            </a:lvl2pPr>
            <a:lvl3pPr marL="1143000" indent="-228600" rtl="1" eaLnBrk="0" hangingPunct="0">
              <a:defRPr sz="3900" b="1">
                <a:solidFill>
                  <a:srgbClr val="000066"/>
                </a:solidFill>
                <a:latin typeface="Arial" charset="0"/>
                <a:cs typeface="Arial" charset="0"/>
              </a:defRPr>
            </a:lvl3pPr>
            <a:lvl4pPr marL="1600200" indent="-228600" rtl="1" eaLnBrk="0" hangingPunct="0">
              <a:defRPr sz="3900" b="1">
                <a:solidFill>
                  <a:srgbClr val="000066"/>
                </a:solidFill>
                <a:latin typeface="Arial" charset="0"/>
                <a:cs typeface="Arial" charset="0"/>
              </a:defRPr>
            </a:lvl4pPr>
            <a:lvl5pPr marL="2057400" indent="-228600" rtl="1" eaLnBrk="0" hangingPunct="0">
              <a:defRPr sz="3900" b="1">
                <a:solidFill>
                  <a:srgbClr val="000066"/>
                </a:solidFill>
                <a:latin typeface="Arial" charset="0"/>
                <a:cs typeface="Arial" charset="0"/>
              </a:defRPr>
            </a:lvl5pPr>
            <a:lvl6pPr marL="2514600" indent="-228600" rtl="1" eaLnBrk="0" fontAlgn="base" hangingPunct="0">
              <a:spcBef>
                <a:spcPct val="0"/>
              </a:spcBef>
              <a:spcAft>
                <a:spcPct val="0"/>
              </a:spcAft>
              <a:defRPr sz="3900" b="1">
                <a:solidFill>
                  <a:srgbClr val="000066"/>
                </a:solidFill>
                <a:latin typeface="Arial" charset="0"/>
                <a:cs typeface="Arial" charset="0"/>
              </a:defRPr>
            </a:lvl6pPr>
            <a:lvl7pPr marL="2971800" indent="-228600" rtl="1" eaLnBrk="0" fontAlgn="base" hangingPunct="0">
              <a:spcBef>
                <a:spcPct val="0"/>
              </a:spcBef>
              <a:spcAft>
                <a:spcPct val="0"/>
              </a:spcAft>
              <a:defRPr sz="3900" b="1">
                <a:solidFill>
                  <a:srgbClr val="000066"/>
                </a:solidFill>
                <a:latin typeface="Arial" charset="0"/>
                <a:cs typeface="Arial" charset="0"/>
              </a:defRPr>
            </a:lvl7pPr>
            <a:lvl8pPr marL="3429000" indent="-228600" rtl="1" eaLnBrk="0" fontAlgn="base" hangingPunct="0">
              <a:spcBef>
                <a:spcPct val="0"/>
              </a:spcBef>
              <a:spcAft>
                <a:spcPct val="0"/>
              </a:spcAft>
              <a:defRPr sz="3900" b="1">
                <a:solidFill>
                  <a:srgbClr val="000066"/>
                </a:solidFill>
                <a:latin typeface="Arial" charset="0"/>
                <a:cs typeface="Arial" charset="0"/>
              </a:defRPr>
            </a:lvl8pPr>
            <a:lvl9pPr marL="3886200" indent="-228600" rtl="1" eaLnBrk="0" fontAlgn="base" hangingPunct="0">
              <a:spcBef>
                <a:spcPct val="0"/>
              </a:spcBef>
              <a:spcAft>
                <a:spcPct val="0"/>
              </a:spcAft>
              <a:defRPr sz="3900" b="1">
                <a:solidFill>
                  <a:srgbClr val="000066"/>
                </a:solidFill>
                <a:latin typeface="Arial" charset="0"/>
                <a:cs typeface="Arial" charset="0"/>
              </a:defRPr>
            </a:lvl9pPr>
          </a:lstStyle>
          <a:p>
            <a:pPr eaLnBrk="1" hangingPunct="1"/>
            <a:r>
              <a:rPr lang="fr-FR" sz="1200" b="0">
                <a:solidFill>
                  <a:prstClr val="black"/>
                </a:solidFill>
              </a:rPr>
              <a:t>Formation GO sur la recherche des contacts</a:t>
            </a:r>
          </a:p>
        </p:txBody>
      </p:sp>
      <p:sp>
        <p:nvSpPr>
          <p:cNvPr id="78853"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rtl="1" eaLnBrk="0" hangingPunct="0">
              <a:defRPr sz="3900" b="1">
                <a:solidFill>
                  <a:srgbClr val="000066"/>
                </a:solidFill>
                <a:latin typeface="Arial" charset="0"/>
                <a:cs typeface="Arial" charset="0"/>
              </a:defRPr>
            </a:lvl1pPr>
            <a:lvl2pPr marL="742950" indent="-285750" rtl="1" eaLnBrk="0" hangingPunct="0">
              <a:defRPr sz="3900" b="1">
                <a:solidFill>
                  <a:srgbClr val="000066"/>
                </a:solidFill>
                <a:latin typeface="Arial" charset="0"/>
                <a:cs typeface="Arial" charset="0"/>
              </a:defRPr>
            </a:lvl2pPr>
            <a:lvl3pPr marL="1143000" indent="-228600" rtl="1" eaLnBrk="0" hangingPunct="0">
              <a:defRPr sz="3900" b="1">
                <a:solidFill>
                  <a:srgbClr val="000066"/>
                </a:solidFill>
                <a:latin typeface="Arial" charset="0"/>
                <a:cs typeface="Arial" charset="0"/>
              </a:defRPr>
            </a:lvl3pPr>
            <a:lvl4pPr marL="1600200" indent="-228600" rtl="1" eaLnBrk="0" hangingPunct="0">
              <a:defRPr sz="3900" b="1">
                <a:solidFill>
                  <a:srgbClr val="000066"/>
                </a:solidFill>
                <a:latin typeface="Arial" charset="0"/>
                <a:cs typeface="Arial" charset="0"/>
              </a:defRPr>
            </a:lvl4pPr>
            <a:lvl5pPr marL="2057400" indent="-228600" rtl="1" eaLnBrk="0" hangingPunct="0">
              <a:defRPr sz="3900" b="1">
                <a:solidFill>
                  <a:srgbClr val="000066"/>
                </a:solidFill>
                <a:latin typeface="Arial" charset="0"/>
                <a:cs typeface="Arial" charset="0"/>
              </a:defRPr>
            </a:lvl5pPr>
            <a:lvl6pPr marL="2514600" indent="-228600" rtl="1" eaLnBrk="0" fontAlgn="base" hangingPunct="0">
              <a:spcBef>
                <a:spcPct val="0"/>
              </a:spcBef>
              <a:spcAft>
                <a:spcPct val="0"/>
              </a:spcAft>
              <a:defRPr sz="3900" b="1">
                <a:solidFill>
                  <a:srgbClr val="000066"/>
                </a:solidFill>
                <a:latin typeface="Arial" charset="0"/>
                <a:cs typeface="Arial" charset="0"/>
              </a:defRPr>
            </a:lvl6pPr>
            <a:lvl7pPr marL="2971800" indent="-228600" rtl="1" eaLnBrk="0" fontAlgn="base" hangingPunct="0">
              <a:spcBef>
                <a:spcPct val="0"/>
              </a:spcBef>
              <a:spcAft>
                <a:spcPct val="0"/>
              </a:spcAft>
              <a:defRPr sz="3900" b="1">
                <a:solidFill>
                  <a:srgbClr val="000066"/>
                </a:solidFill>
                <a:latin typeface="Arial" charset="0"/>
                <a:cs typeface="Arial" charset="0"/>
              </a:defRPr>
            </a:lvl7pPr>
            <a:lvl8pPr marL="3429000" indent="-228600" rtl="1" eaLnBrk="0" fontAlgn="base" hangingPunct="0">
              <a:spcBef>
                <a:spcPct val="0"/>
              </a:spcBef>
              <a:spcAft>
                <a:spcPct val="0"/>
              </a:spcAft>
              <a:defRPr sz="3900" b="1">
                <a:solidFill>
                  <a:srgbClr val="000066"/>
                </a:solidFill>
                <a:latin typeface="Arial" charset="0"/>
                <a:cs typeface="Arial" charset="0"/>
              </a:defRPr>
            </a:lvl8pPr>
            <a:lvl9pPr marL="3886200" indent="-228600" rtl="1" eaLnBrk="0" fontAlgn="base" hangingPunct="0">
              <a:spcBef>
                <a:spcPct val="0"/>
              </a:spcBef>
              <a:spcAft>
                <a:spcPct val="0"/>
              </a:spcAft>
              <a:defRPr sz="3900" b="1">
                <a:solidFill>
                  <a:srgbClr val="000066"/>
                </a:solidFill>
                <a:latin typeface="Arial" charset="0"/>
                <a:cs typeface="Arial" charset="0"/>
              </a:defRPr>
            </a:lvl9pPr>
          </a:lstStyle>
          <a:p>
            <a:pPr eaLnBrk="1" hangingPunct="1"/>
            <a:fld id="{4560593C-4CBD-4251-89E4-5ACC69DD807B}" type="datetime1">
              <a:rPr lang="fr-FR" sz="1200"/>
              <a:pPr eaLnBrk="1" hangingPunct="1"/>
              <a:t>13/06/2018</a:t>
            </a:fld>
            <a:endParaRPr lang="fr-FR"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xfrm>
            <a:off x="1143000" y="685800"/>
            <a:ext cx="4573588" cy="3429000"/>
          </a:xfrm>
          <a:prstGeom prst="rect">
            <a:avLst/>
          </a:prstGeom>
          <a:noFill/>
          <a:ln>
            <a:solidFill>
              <a:srgbClr val="000000"/>
            </a:solidFill>
            <a:miter lim="800000"/>
            <a:headEnd/>
            <a:tailEnd/>
          </a:ln>
        </p:spPr>
      </p:sp>
      <p:sp>
        <p:nvSpPr>
          <p:cNvPr id="40963" name="Notes Placeholder 2"/>
          <p:cNvSpPr>
            <a:spLocks noGrp="1"/>
          </p:cNvSpPr>
          <p:nvPr>
            <p:ph type="body" idx="1"/>
          </p:nvPr>
        </p:nvSpPr>
        <p:spPr>
          <a:xfrm>
            <a:off x="686292" y="4343179"/>
            <a:ext cx="5485419" cy="4114358"/>
          </a:xfrm>
          <a:prstGeom prst="rect">
            <a:avLst/>
          </a:prstGeom>
          <a:noFill/>
        </p:spPr>
        <p:txBody>
          <a:bodyPr/>
          <a:lstStyle/>
          <a:p>
            <a:pPr algn="l"/>
            <a:r>
              <a:rPr lang="fr-FR" sz="1100" dirty="0">
                <a:latin typeface="+mn-lt"/>
              </a:rPr>
              <a:t>Il existe</a:t>
            </a:r>
            <a:r>
              <a:rPr lang="fr-FR" sz="1100" baseline="0" dirty="0">
                <a:latin typeface="+mn-lt"/>
              </a:rPr>
              <a:t> de nombreux éléments essentiels pour assurer le contrôle et la prévention du virus Ebola. Ce schéma illustre 4 domaines majeurs du processus de contrôle du virus Ebola. Dans cette présentation, je ne vais pas aborder en détail la gestion des cas, ni l’inhumation dans la sécurité et la dignité, mais je vais parler des étapes impliquées dans le contrôle de la transmission. Je vous rappelle que l’engagement communautaire est un sujet qui concerne tous les domaines d’intervention. Nous l’aborderons donc plus tard dans cette présentation. </a:t>
            </a:r>
            <a:endParaRPr lang="fr-FR" sz="1100" dirty="0">
              <a:latin typeface="+mn-lt"/>
            </a:endParaRPr>
          </a:p>
        </p:txBody>
      </p:sp>
      <p:sp>
        <p:nvSpPr>
          <p:cNvPr id="40964" name="Header Placeholder 3"/>
          <p:cNvSpPr>
            <a:spLocks noGrp="1"/>
          </p:cNvSpPr>
          <p:nvPr>
            <p:ph type="hdr" sz="quarter"/>
          </p:nvPr>
        </p:nvSpPr>
        <p:spPr>
          <a:noFill/>
          <a:ln>
            <a:miter lim="800000"/>
            <a:headEnd/>
            <a:tailEnd/>
          </a:ln>
        </p:spPr>
        <p:txBody>
          <a:bodyPr/>
          <a:lstStyle/>
          <a:p>
            <a:r>
              <a:rPr lang="fr-FR" dirty="0">
                <a:solidFill>
                  <a:prstClr val="black"/>
                </a:solidFill>
              </a:rPr>
              <a:t>Formation GO sur la recherche des contacts</a:t>
            </a:r>
          </a:p>
        </p:txBody>
      </p:sp>
      <p:sp>
        <p:nvSpPr>
          <p:cNvPr id="40965" name="Date Placeholder 4"/>
          <p:cNvSpPr>
            <a:spLocks noGrp="1"/>
          </p:cNvSpPr>
          <p:nvPr>
            <p:ph type="dt" sz="quarter" idx="1"/>
          </p:nvPr>
        </p:nvSpPr>
        <p:spPr>
          <a:xfrm>
            <a:off x="3884078" y="2"/>
            <a:ext cx="2972289" cy="457643"/>
          </a:xfrm>
          <a:prstGeom prst="rect">
            <a:avLst/>
          </a:prstGeom>
          <a:noFill/>
          <a:ln>
            <a:miter lim="800000"/>
            <a:headEnd/>
            <a:tailEnd/>
          </a:ln>
        </p:spPr>
        <p:txBody>
          <a:bodyPr/>
          <a:lstStyle/>
          <a:p>
            <a:fld id="{575A0425-46F0-46F1-B2F6-667EF7C6FA9F}" type="datetime1">
              <a:rPr lang="fr-FR" smtClean="0">
                <a:solidFill>
                  <a:prstClr val="black"/>
                </a:solidFill>
              </a:rPr>
              <a:pPr/>
              <a:t>13/06/2018</a:t>
            </a:fld>
            <a:endParaRPr lang="fr-FR" dirty="0">
              <a:solidFill>
                <a:prstClr val="black"/>
              </a:solidFill>
            </a:endParaRPr>
          </a:p>
        </p:txBody>
      </p:sp>
    </p:spTree>
    <p:extLst>
      <p:ext uri="{BB962C8B-B14F-4D97-AF65-F5344CB8AC3E}">
        <p14:creationId xmlns:p14="http://schemas.microsoft.com/office/powerpoint/2010/main" val="26612513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p>
        </p:txBody>
      </p:sp>
      <p:sp>
        <p:nvSpPr>
          <p:cNvPr id="94212" name="Header Placeholder 3"/>
          <p:cNvSpPr>
            <a:spLocks noGrp="1"/>
          </p:cNvSpPr>
          <p:nvPr>
            <p:ph type="hdr" sz="quarter"/>
          </p:nvPr>
        </p:nvSpPr>
        <p:spPr>
          <a:noFill/>
        </p:spPr>
        <p:txBody>
          <a:bodyPr/>
          <a:lstStyle>
            <a:lvl1pPr rtl="1" eaLnBrk="0" hangingPunct="0">
              <a:defRPr sz="3900" b="1">
                <a:solidFill>
                  <a:srgbClr val="000066"/>
                </a:solidFill>
                <a:latin typeface="Arial" charset="0"/>
                <a:cs typeface="Arial" charset="0"/>
              </a:defRPr>
            </a:lvl1pPr>
            <a:lvl2pPr marL="742950" indent="-285750" rtl="1" eaLnBrk="0" hangingPunct="0">
              <a:defRPr sz="3900" b="1">
                <a:solidFill>
                  <a:srgbClr val="000066"/>
                </a:solidFill>
                <a:latin typeface="Arial" charset="0"/>
                <a:cs typeface="Arial" charset="0"/>
              </a:defRPr>
            </a:lvl2pPr>
            <a:lvl3pPr marL="1143000" indent="-228600" rtl="1" eaLnBrk="0" hangingPunct="0">
              <a:defRPr sz="3900" b="1">
                <a:solidFill>
                  <a:srgbClr val="000066"/>
                </a:solidFill>
                <a:latin typeface="Arial" charset="0"/>
                <a:cs typeface="Arial" charset="0"/>
              </a:defRPr>
            </a:lvl3pPr>
            <a:lvl4pPr marL="1600200" indent="-228600" rtl="1" eaLnBrk="0" hangingPunct="0">
              <a:defRPr sz="3900" b="1">
                <a:solidFill>
                  <a:srgbClr val="000066"/>
                </a:solidFill>
                <a:latin typeface="Arial" charset="0"/>
                <a:cs typeface="Arial" charset="0"/>
              </a:defRPr>
            </a:lvl4pPr>
            <a:lvl5pPr marL="2057400" indent="-228600" rtl="1" eaLnBrk="0" hangingPunct="0">
              <a:defRPr sz="3900" b="1">
                <a:solidFill>
                  <a:srgbClr val="000066"/>
                </a:solidFill>
                <a:latin typeface="Arial" charset="0"/>
                <a:cs typeface="Arial" charset="0"/>
              </a:defRPr>
            </a:lvl5pPr>
            <a:lvl6pPr marL="2514600" indent="-228600" rtl="1" eaLnBrk="0" fontAlgn="base" hangingPunct="0">
              <a:spcBef>
                <a:spcPct val="0"/>
              </a:spcBef>
              <a:spcAft>
                <a:spcPct val="0"/>
              </a:spcAft>
              <a:defRPr sz="3900" b="1">
                <a:solidFill>
                  <a:srgbClr val="000066"/>
                </a:solidFill>
                <a:latin typeface="Arial" charset="0"/>
                <a:cs typeface="Arial" charset="0"/>
              </a:defRPr>
            </a:lvl6pPr>
            <a:lvl7pPr marL="2971800" indent="-228600" rtl="1" eaLnBrk="0" fontAlgn="base" hangingPunct="0">
              <a:spcBef>
                <a:spcPct val="0"/>
              </a:spcBef>
              <a:spcAft>
                <a:spcPct val="0"/>
              </a:spcAft>
              <a:defRPr sz="3900" b="1">
                <a:solidFill>
                  <a:srgbClr val="000066"/>
                </a:solidFill>
                <a:latin typeface="Arial" charset="0"/>
                <a:cs typeface="Arial" charset="0"/>
              </a:defRPr>
            </a:lvl7pPr>
            <a:lvl8pPr marL="3429000" indent="-228600" rtl="1" eaLnBrk="0" fontAlgn="base" hangingPunct="0">
              <a:spcBef>
                <a:spcPct val="0"/>
              </a:spcBef>
              <a:spcAft>
                <a:spcPct val="0"/>
              </a:spcAft>
              <a:defRPr sz="3900" b="1">
                <a:solidFill>
                  <a:srgbClr val="000066"/>
                </a:solidFill>
                <a:latin typeface="Arial" charset="0"/>
                <a:cs typeface="Arial" charset="0"/>
              </a:defRPr>
            </a:lvl8pPr>
            <a:lvl9pPr marL="3886200" indent="-228600" rtl="1" eaLnBrk="0" fontAlgn="base" hangingPunct="0">
              <a:spcBef>
                <a:spcPct val="0"/>
              </a:spcBef>
              <a:spcAft>
                <a:spcPct val="0"/>
              </a:spcAft>
              <a:defRPr sz="3900" b="1">
                <a:solidFill>
                  <a:srgbClr val="000066"/>
                </a:solidFill>
                <a:latin typeface="Arial" charset="0"/>
                <a:cs typeface="Arial" charset="0"/>
              </a:defRPr>
            </a:lvl9pPr>
          </a:lstStyle>
          <a:p>
            <a:pPr eaLnBrk="1" hangingPunct="1"/>
            <a:r>
              <a:rPr lang="fr-FR" sz="1200" b="0">
                <a:solidFill>
                  <a:prstClr val="black"/>
                </a:solidFill>
              </a:rPr>
              <a:t>GO Training on Contact Tracing</a:t>
            </a:r>
          </a:p>
        </p:txBody>
      </p:sp>
      <p:sp>
        <p:nvSpPr>
          <p:cNvPr id="94213"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rtl="1" eaLnBrk="0" hangingPunct="0">
              <a:defRPr sz="3900" b="1">
                <a:solidFill>
                  <a:srgbClr val="000066"/>
                </a:solidFill>
                <a:latin typeface="Arial" charset="0"/>
                <a:cs typeface="Arial" charset="0"/>
              </a:defRPr>
            </a:lvl1pPr>
            <a:lvl2pPr marL="742950" indent="-285750" rtl="1" eaLnBrk="0" hangingPunct="0">
              <a:defRPr sz="3900" b="1">
                <a:solidFill>
                  <a:srgbClr val="000066"/>
                </a:solidFill>
                <a:latin typeface="Arial" charset="0"/>
                <a:cs typeface="Arial" charset="0"/>
              </a:defRPr>
            </a:lvl2pPr>
            <a:lvl3pPr marL="1143000" indent="-228600" rtl="1" eaLnBrk="0" hangingPunct="0">
              <a:defRPr sz="3900" b="1">
                <a:solidFill>
                  <a:srgbClr val="000066"/>
                </a:solidFill>
                <a:latin typeface="Arial" charset="0"/>
                <a:cs typeface="Arial" charset="0"/>
              </a:defRPr>
            </a:lvl3pPr>
            <a:lvl4pPr marL="1600200" indent="-228600" rtl="1" eaLnBrk="0" hangingPunct="0">
              <a:defRPr sz="3900" b="1">
                <a:solidFill>
                  <a:srgbClr val="000066"/>
                </a:solidFill>
                <a:latin typeface="Arial" charset="0"/>
                <a:cs typeface="Arial" charset="0"/>
              </a:defRPr>
            </a:lvl4pPr>
            <a:lvl5pPr marL="2057400" indent="-228600" rtl="1" eaLnBrk="0" hangingPunct="0">
              <a:defRPr sz="3900" b="1">
                <a:solidFill>
                  <a:srgbClr val="000066"/>
                </a:solidFill>
                <a:latin typeface="Arial" charset="0"/>
                <a:cs typeface="Arial" charset="0"/>
              </a:defRPr>
            </a:lvl5pPr>
            <a:lvl6pPr marL="2514600" indent="-228600" rtl="1" eaLnBrk="0" fontAlgn="base" hangingPunct="0">
              <a:spcBef>
                <a:spcPct val="0"/>
              </a:spcBef>
              <a:spcAft>
                <a:spcPct val="0"/>
              </a:spcAft>
              <a:defRPr sz="3900" b="1">
                <a:solidFill>
                  <a:srgbClr val="000066"/>
                </a:solidFill>
                <a:latin typeface="Arial" charset="0"/>
                <a:cs typeface="Arial" charset="0"/>
              </a:defRPr>
            </a:lvl6pPr>
            <a:lvl7pPr marL="2971800" indent="-228600" rtl="1" eaLnBrk="0" fontAlgn="base" hangingPunct="0">
              <a:spcBef>
                <a:spcPct val="0"/>
              </a:spcBef>
              <a:spcAft>
                <a:spcPct val="0"/>
              </a:spcAft>
              <a:defRPr sz="3900" b="1">
                <a:solidFill>
                  <a:srgbClr val="000066"/>
                </a:solidFill>
                <a:latin typeface="Arial" charset="0"/>
                <a:cs typeface="Arial" charset="0"/>
              </a:defRPr>
            </a:lvl7pPr>
            <a:lvl8pPr marL="3429000" indent="-228600" rtl="1" eaLnBrk="0" fontAlgn="base" hangingPunct="0">
              <a:spcBef>
                <a:spcPct val="0"/>
              </a:spcBef>
              <a:spcAft>
                <a:spcPct val="0"/>
              </a:spcAft>
              <a:defRPr sz="3900" b="1">
                <a:solidFill>
                  <a:srgbClr val="000066"/>
                </a:solidFill>
                <a:latin typeface="Arial" charset="0"/>
                <a:cs typeface="Arial" charset="0"/>
              </a:defRPr>
            </a:lvl8pPr>
            <a:lvl9pPr marL="3886200" indent="-228600" rtl="1" eaLnBrk="0" fontAlgn="base" hangingPunct="0">
              <a:spcBef>
                <a:spcPct val="0"/>
              </a:spcBef>
              <a:spcAft>
                <a:spcPct val="0"/>
              </a:spcAft>
              <a:defRPr sz="3900" b="1">
                <a:solidFill>
                  <a:srgbClr val="000066"/>
                </a:solidFill>
                <a:latin typeface="Arial" charset="0"/>
                <a:cs typeface="Arial" charset="0"/>
              </a:defRPr>
            </a:lvl9pPr>
          </a:lstStyle>
          <a:p>
            <a:pPr eaLnBrk="1" hangingPunct="1"/>
            <a:fld id="{48B4DBE8-2500-4072-948F-4D53CD54779F}" type="datetime1">
              <a:rPr lang="fr-FR" sz="1200"/>
              <a:pPr eaLnBrk="1" hangingPunct="1"/>
              <a:t>13/06/2018</a:t>
            </a:fld>
            <a:endParaRPr lang="fr-FR"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marL="41275" algn="l" eaLnBrk="1" hangingPunct="1">
              <a:spcBef>
                <a:spcPts val="1388"/>
              </a:spcBef>
            </a:pPr>
            <a:r>
              <a:rPr lang="fr-FR" sz="1100" dirty="0">
                <a:latin typeface="Calibri" pitchFamily="34" charset="0"/>
              </a:rPr>
              <a:t>Un cas vient d’être détecté. Que se passe-t-il maintenant ? </a:t>
            </a:r>
          </a:p>
          <a:p>
            <a:pPr marL="41275" algn="l" eaLnBrk="1" hangingPunct="1">
              <a:spcBef>
                <a:spcPts val="1388"/>
              </a:spcBef>
            </a:pPr>
            <a:r>
              <a:rPr lang="fr-FR" sz="1100" dirty="0">
                <a:latin typeface="Calibri" pitchFamily="34" charset="0"/>
                <a:cs typeface="Calibri" pitchFamily="34" charset="0"/>
              </a:rPr>
              <a:t>Une équipe de surveillance (équipe d’enquête) est envoyée sur le terrain.</a:t>
            </a:r>
          </a:p>
          <a:p>
            <a:pPr marL="573088" lvl="1" algn="l" eaLnBrk="1" hangingPunct="1">
              <a:spcBef>
                <a:spcPts val="600"/>
              </a:spcBef>
            </a:pPr>
            <a:r>
              <a:rPr lang="fr-FR" sz="1100" dirty="0">
                <a:latin typeface="Calibri" pitchFamily="34" charset="0"/>
                <a:cs typeface="Calibri" pitchFamily="34" charset="0"/>
              </a:rPr>
              <a:t>L’enquête passe par un entretien direct avec le cas. Si le cas est décédé, il faut interroger un représentant.</a:t>
            </a:r>
          </a:p>
          <a:p>
            <a:pPr marL="573088" lvl="1" algn="l" eaLnBrk="1" hangingPunct="1">
              <a:spcBef>
                <a:spcPts val="600"/>
              </a:spcBef>
            </a:pPr>
            <a:r>
              <a:rPr lang="fr-FR" sz="1100" dirty="0">
                <a:latin typeface="Calibri" pitchFamily="34" charset="0"/>
                <a:cs typeface="Calibri" pitchFamily="34" charset="0"/>
              </a:rPr>
              <a:t>On prélève un échantillon biologique après avoir obtenu le consentement éclairé de la personne.</a:t>
            </a:r>
          </a:p>
          <a:p>
            <a:pPr marL="573088" lvl="1" algn="l" eaLnBrk="1" hangingPunct="1">
              <a:spcBef>
                <a:spcPts val="600"/>
              </a:spcBef>
            </a:pPr>
            <a:r>
              <a:rPr lang="fr-FR" sz="1100" dirty="0">
                <a:latin typeface="Calibri" pitchFamily="34" charset="0"/>
                <a:cs typeface="Calibri" pitchFamily="34" charset="0"/>
              </a:rPr>
              <a:t>Il faut identifier les contacts au cours de l’investigation du cas (</a:t>
            </a:r>
            <a:r>
              <a:rPr lang="fr-FR" sz="1100" i="1" dirty="0">
                <a:latin typeface="Calibri" pitchFamily="34" charset="0"/>
                <a:cs typeface="Calibri" pitchFamily="34" charset="0"/>
              </a:rPr>
              <a:t>liste des contacts</a:t>
            </a:r>
            <a:r>
              <a:rPr lang="fr-FR" sz="1100" dirty="0">
                <a:latin typeface="Calibri" pitchFamily="34" charset="0"/>
                <a:cs typeface="Calibri" pitchFamily="34" charset="0"/>
              </a:rPr>
              <a:t>). C’est important car dès que les cas suspects sont dans un centre d’isolement, les responsables de la surveillance ne peuvent pas toujours obtenir des informations au sujet des contacts parce qu’ ils ne sont souvent pas formés à l’utilisation d’équipements de protection individuelle. Comme nous voulons commencer immédiatement la recherche des contacts, nous devons identifier les contacts le plus tôt possible. </a:t>
            </a:r>
          </a:p>
          <a:p>
            <a:pPr marL="41275" algn="l" eaLnBrk="1" hangingPunct="1"/>
            <a:endParaRPr lang="fr-FR" sz="1100" dirty="0">
              <a:latin typeface="Calibri" pitchFamily="34" charset="0"/>
            </a:endParaRPr>
          </a:p>
          <a:p>
            <a:pPr marL="573088" lvl="1" algn="l" eaLnBrk="1" hangingPunct="1">
              <a:spcBef>
                <a:spcPts val="600"/>
              </a:spcBef>
            </a:pPr>
            <a:r>
              <a:rPr lang="fr-FR" sz="1100" dirty="0">
                <a:latin typeface="Calibri" pitchFamily="34" charset="0"/>
                <a:cs typeface="Calibri" pitchFamily="34" charset="0"/>
              </a:rPr>
              <a:t>Si le cas est vivant : Expliquer au patient et à sa famille qu’il doit aller se faire soigner à l’hôpital et organiser son transport.</a:t>
            </a:r>
          </a:p>
          <a:p>
            <a:pPr marL="573088" lvl="1" algn="l" eaLnBrk="1" hangingPunct="1">
              <a:spcBef>
                <a:spcPts val="600"/>
              </a:spcBef>
            </a:pPr>
            <a:r>
              <a:rPr lang="fr-FR" sz="1100" dirty="0">
                <a:latin typeface="Calibri" pitchFamily="34" charset="0"/>
                <a:cs typeface="Calibri" pitchFamily="34" charset="0"/>
              </a:rPr>
              <a:t>Si le cas est décédé : Expliquer à la famille la nécessité d’organiser une inhumation dans la sécurité.</a:t>
            </a:r>
            <a:endParaRPr lang="fr-FR" sz="1100" dirty="0">
              <a:latin typeface="Calibri" pitchFamily="34" charset="0"/>
            </a:endParaRPr>
          </a:p>
        </p:txBody>
      </p:sp>
      <p:sp>
        <p:nvSpPr>
          <p:cNvPr id="95236" name="Header Placeholder 3"/>
          <p:cNvSpPr>
            <a:spLocks noGrp="1"/>
          </p:cNvSpPr>
          <p:nvPr>
            <p:ph type="hdr" sz="quarter"/>
          </p:nvPr>
        </p:nvSpPr>
        <p:spPr>
          <a:noFill/>
        </p:spPr>
        <p:txBody>
          <a:bodyPr/>
          <a:lstStyle>
            <a:lvl1pPr rtl="1" eaLnBrk="0" hangingPunct="0">
              <a:defRPr sz="3900" b="1">
                <a:solidFill>
                  <a:srgbClr val="000066"/>
                </a:solidFill>
                <a:latin typeface="Arial" charset="0"/>
                <a:cs typeface="Arial" charset="0"/>
              </a:defRPr>
            </a:lvl1pPr>
            <a:lvl2pPr marL="742950" indent="-285750" rtl="1" eaLnBrk="0" hangingPunct="0">
              <a:defRPr sz="3900" b="1">
                <a:solidFill>
                  <a:srgbClr val="000066"/>
                </a:solidFill>
                <a:latin typeface="Arial" charset="0"/>
                <a:cs typeface="Arial" charset="0"/>
              </a:defRPr>
            </a:lvl2pPr>
            <a:lvl3pPr marL="1143000" indent="-228600" rtl="1" eaLnBrk="0" hangingPunct="0">
              <a:defRPr sz="3900" b="1">
                <a:solidFill>
                  <a:srgbClr val="000066"/>
                </a:solidFill>
                <a:latin typeface="Arial" charset="0"/>
                <a:cs typeface="Arial" charset="0"/>
              </a:defRPr>
            </a:lvl3pPr>
            <a:lvl4pPr marL="1600200" indent="-228600" rtl="1" eaLnBrk="0" hangingPunct="0">
              <a:defRPr sz="3900" b="1">
                <a:solidFill>
                  <a:srgbClr val="000066"/>
                </a:solidFill>
                <a:latin typeface="Arial" charset="0"/>
                <a:cs typeface="Arial" charset="0"/>
              </a:defRPr>
            </a:lvl4pPr>
            <a:lvl5pPr marL="2057400" indent="-228600" rtl="1" eaLnBrk="0" hangingPunct="0">
              <a:defRPr sz="3900" b="1">
                <a:solidFill>
                  <a:srgbClr val="000066"/>
                </a:solidFill>
                <a:latin typeface="Arial" charset="0"/>
                <a:cs typeface="Arial" charset="0"/>
              </a:defRPr>
            </a:lvl5pPr>
            <a:lvl6pPr marL="2514600" indent="-228600" rtl="1" eaLnBrk="0" fontAlgn="base" hangingPunct="0">
              <a:spcBef>
                <a:spcPct val="0"/>
              </a:spcBef>
              <a:spcAft>
                <a:spcPct val="0"/>
              </a:spcAft>
              <a:defRPr sz="3900" b="1">
                <a:solidFill>
                  <a:srgbClr val="000066"/>
                </a:solidFill>
                <a:latin typeface="Arial" charset="0"/>
                <a:cs typeface="Arial" charset="0"/>
              </a:defRPr>
            </a:lvl6pPr>
            <a:lvl7pPr marL="2971800" indent="-228600" rtl="1" eaLnBrk="0" fontAlgn="base" hangingPunct="0">
              <a:spcBef>
                <a:spcPct val="0"/>
              </a:spcBef>
              <a:spcAft>
                <a:spcPct val="0"/>
              </a:spcAft>
              <a:defRPr sz="3900" b="1">
                <a:solidFill>
                  <a:srgbClr val="000066"/>
                </a:solidFill>
                <a:latin typeface="Arial" charset="0"/>
                <a:cs typeface="Arial" charset="0"/>
              </a:defRPr>
            </a:lvl7pPr>
            <a:lvl8pPr marL="3429000" indent="-228600" rtl="1" eaLnBrk="0" fontAlgn="base" hangingPunct="0">
              <a:spcBef>
                <a:spcPct val="0"/>
              </a:spcBef>
              <a:spcAft>
                <a:spcPct val="0"/>
              </a:spcAft>
              <a:defRPr sz="3900" b="1">
                <a:solidFill>
                  <a:srgbClr val="000066"/>
                </a:solidFill>
                <a:latin typeface="Arial" charset="0"/>
                <a:cs typeface="Arial" charset="0"/>
              </a:defRPr>
            </a:lvl8pPr>
            <a:lvl9pPr marL="3886200" indent="-228600" rtl="1" eaLnBrk="0" fontAlgn="base" hangingPunct="0">
              <a:spcBef>
                <a:spcPct val="0"/>
              </a:spcBef>
              <a:spcAft>
                <a:spcPct val="0"/>
              </a:spcAft>
              <a:defRPr sz="3900" b="1">
                <a:solidFill>
                  <a:srgbClr val="000066"/>
                </a:solidFill>
                <a:latin typeface="Arial" charset="0"/>
                <a:cs typeface="Arial" charset="0"/>
              </a:defRPr>
            </a:lvl9pPr>
          </a:lstStyle>
          <a:p>
            <a:pPr eaLnBrk="1" hangingPunct="1"/>
            <a:r>
              <a:rPr lang="fr-FR" sz="1200" b="0">
                <a:solidFill>
                  <a:prstClr val="black"/>
                </a:solidFill>
              </a:rPr>
              <a:t>Formation GO sur la recherche des contacts</a:t>
            </a:r>
          </a:p>
        </p:txBody>
      </p:sp>
      <p:sp>
        <p:nvSpPr>
          <p:cNvPr id="95237"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rtl="1" eaLnBrk="0" hangingPunct="0">
              <a:defRPr sz="3900" b="1">
                <a:solidFill>
                  <a:srgbClr val="000066"/>
                </a:solidFill>
                <a:latin typeface="Arial" charset="0"/>
                <a:cs typeface="Arial" charset="0"/>
              </a:defRPr>
            </a:lvl1pPr>
            <a:lvl2pPr marL="742950" indent="-285750" rtl="1" eaLnBrk="0" hangingPunct="0">
              <a:defRPr sz="3900" b="1">
                <a:solidFill>
                  <a:srgbClr val="000066"/>
                </a:solidFill>
                <a:latin typeface="Arial" charset="0"/>
                <a:cs typeface="Arial" charset="0"/>
              </a:defRPr>
            </a:lvl2pPr>
            <a:lvl3pPr marL="1143000" indent="-228600" rtl="1" eaLnBrk="0" hangingPunct="0">
              <a:defRPr sz="3900" b="1">
                <a:solidFill>
                  <a:srgbClr val="000066"/>
                </a:solidFill>
                <a:latin typeface="Arial" charset="0"/>
                <a:cs typeface="Arial" charset="0"/>
              </a:defRPr>
            </a:lvl3pPr>
            <a:lvl4pPr marL="1600200" indent="-228600" rtl="1" eaLnBrk="0" hangingPunct="0">
              <a:defRPr sz="3900" b="1">
                <a:solidFill>
                  <a:srgbClr val="000066"/>
                </a:solidFill>
                <a:latin typeface="Arial" charset="0"/>
                <a:cs typeface="Arial" charset="0"/>
              </a:defRPr>
            </a:lvl4pPr>
            <a:lvl5pPr marL="2057400" indent="-228600" rtl="1" eaLnBrk="0" hangingPunct="0">
              <a:defRPr sz="3900" b="1">
                <a:solidFill>
                  <a:srgbClr val="000066"/>
                </a:solidFill>
                <a:latin typeface="Arial" charset="0"/>
                <a:cs typeface="Arial" charset="0"/>
              </a:defRPr>
            </a:lvl5pPr>
            <a:lvl6pPr marL="2514600" indent="-228600" rtl="1" eaLnBrk="0" fontAlgn="base" hangingPunct="0">
              <a:spcBef>
                <a:spcPct val="0"/>
              </a:spcBef>
              <a:spcAft>
                <a:spcPct val="0"/>
              </a:spcAft>
              <a:defRPr sz="3900" b="1">
                <a:solidFill>
                  <a:srgbClr val="000066"/>
                </a:solidFill>
                <a:latin typeface="Arial" charset="0"/>
                <a:cs typeface="Arial" charset="0"/>
              </a:defRPr>
            </a:lvl6pPr>
            <a:lvl7pPr marL="2971800" indent="-228600" rtl="1" eaLnBrk="0" fontAlgn="base" hangingPunct="0">
              <a:spcBef>
                <a:spcPct val="0"/>
              </a:spcBef>
              <a:spcAft>
                <a:spcPct val="0"/>
              </a:spcAft>
              <a:defRPr sz="3900" b="1">
                <a:solidFill>
                  <a:srgbClr val="000066"/>
                </a:solidFill>
                <a:latin typeface="Arial" charset="0"/>
                <a:cs typeface="Arial" charset="0"/>
              </a:defRPr>
            </a:lvl7pPr>
            <a:lvl8pPr marL="3429000" indent="-228600" rtl="1" eaLnBrk="0" fontAlgn="base" hangingPunct="0">
              <a:spcBef>
                <a:spcPct val="0"/>
              </a:spcBef>
              <a:spcAft>
                <a:spcPct val="0"/>
              </a:spcAft>
              <a:defRPr sz="3900" b="1">
                <a:solidFill>
                  <a:srgbClr val="000066"/>
                </a:solidFill>
                <a:latin typeface="Arial" charset="0"/>
                <a:cs typeface="Arial" charset="0"/>
              </a:defRPr>
            </a:lvl8pPr>
            <a:lvl9pPr marL="3886200" indent="-228600" rtl="1" eaLnBrk="0" fontAlgn="base" hangingPunct="0">
              <a:spcBef>
                <a:spcPct val="0"/>
              </a:spcBef>
              <a:spcAft>
                <a:spcPct val="0"/>
              </a:spcAft>
              <a:defRPr sz="3900" b="1">
                <a:solidFill>
                  <a:srgbClr val="000066"/>
                </a:solidFill>
                <a:latin typeface="Arial" charset="0"/>
                <a:cs typeface="Arial" charset="0"/>
              </a:defRPr>
            </a:lvl9pPr>
          </a:lstStyle>
          <a:p>
            <a:pPr eaLnBrk="1" hangingPunct="1"/>
            <a:fld id="{6D95C207-CDF2-4631-ABFA-02EB7C96D886}" type="datetime1">
              <a:rPr lang="fr-FR" sz="1200"/>
              <a:pPr eaLnBrk="1" hangingPunct="1"/>
              <a:t>13/06/2018</a:t>
            </a:fld>
            <a:endParaRPr lang="fr-FR"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lgn="l" rtl="0" eaLnBrk="1" hangingPunct="1"/>
            <a:r>
              <a:rPr lang="fr-FR" sz="1100" dirty="0">
                <a:latin typeface="Calibri" pitchFamily="34" charset="0"/>
              </a:rPr>
              <a:t>La recherche des contacts commence par l’investigation des cas. Rappelez-vous, l’identification des contacts et la liste des contacts sont effectuées pendant l’investigation des cas. Les contacts sont identifiés d’après les informations suivantes :</a:t>
            </a:r>
          </a:p>
          <a:p>
            <a:pPr algn="l" rtl="0" eaLnBrk="1" hangingPunct="1"/>
            <a:r>
              <a:rPr lang="fr-FR" sz="1100" dirty="0">
                <a:latin typeface="Calibri" pitchFamily="34" charset="0"/>
              </a:rPr>
              <a:t>Qui a vécu avec le cas</a:t>
            </a:r>
          </a:p>
          <a:p>
            <a:pPr algn="l" rtl="0" eaLnBrk="1" hangingPunct="1"/>
            <a:r>
              <a:rPr lang="fr-FR" sz="1100" dirty="0">
                <a:latin typeface="Calibri" pitchFamily="34" charset="0"/>
              </a:rPr>
              <a:t>Qui a rendu visite au cas</a:t>
            </a:r>
          </a:p>
          <a:p>
            <a:pPr algn="l" rtl="0" eaLnBrk="1" hangingPunct="1"/>
            <a:r>
              <a:rPr lang="fr-FR" sz="1100" dirty="0">
                <a:latin typeface="Calibri" pitchFamily="34" charset="0"/>
              </a:rPr>
              <a:t>À qui le cas </a:t>
            </a:r>
            <a:r>
              <a:rPr lang="fr-FR" sz="1100" dirty="0" err="1">
                <a:latin typeface="Calibri" pitchFamily="34" charset="0"/>
              </a:rPr>
              <a:t>a-t-il</a:t>
            </a:r>
            <a:r>
              <a:rPr lang="fr-FR" sz="1100" dirty="0">
                <a:latin typeface="Calibri" pitchFamily="34" charset="0"/>
              </a:rPr>
              <a:t> rendu visite </a:t>
            </a:r>
            <a:r>
              <a:rPr lang="fr-FR" sz="1100" dirty="0"/>
              <a:t>et où</a:t>
            </a:r>
            <a:endParaRPr lang="fr-FR" sz="1100" dirty="0">
              <a:latin typeface="Calibri" pitchFamily="34" charset="0"/>
            </a:endParaRPr>
          </a:p>
          <a:p>
            <a:pPr algn="l" rtl="0" eaLnBrk="1" hangingPunct="1"/>
            <a:r>
              <a:rPr lang="fr-FR" sz="1100" dirty="0">
                <a:latin typeface="Calibri" pitchFamily="34" charset="0"/>
              </a:rPr>
              <a:t>Tous les établissements de santé où le cas s’est rendu</a:t>
            </a:r>
          </a:p>
          <a:p>
            <a:pPr algn="l" rtl="0" eaLnBrk="1" hangingPunct="1"/>
            <a:r>
              <a:rPr lang="fr-FR" sz="1100" dirty="0">
                <a:latin typeface="Calibri" pitchFamily="34" charset="0"/>
              </a:rPr>
              <a:t>Toutes les personnes en contact avec le corps depuis le décès</a:t>
            </a:r>
          </a:p>
          <a:p>
            <a:pPr algn="l" rtl="0" eaLnBrk="1" hangingPunct="1"/>
            <a:r>
              <a:rPr lang="fr-FR" sz="1100" dirty="0">
                <a:latin typeface="Calibri" pitchFamily="34" charset="0"/>
              </a:rPr>
              <a:t>Les marchés, les écoles, les bureaux, les centres de santé, les lieux de travail et de loisirs</a:t>
            </a:r>
          </a:p>
          <a:p>
            <a:pPr algn="l" rtl="0" eaLnBrk="1" hangingPunct="1"/>
            <a:r>
              <a:rPr lang="fr-FR" sz="1100" dirty="0">
                <a:latin typeface="Calibri" pitchFamily="34" charset="0"/>
              </a:rPr>
              <a:t>Toutes les autres personnes...</a:t>
            </a:r>
          </a:p>
        </p:txBody>
      </p:sp>
      <p:sp>
        <p:nvSpPr>
          <p:cNvPr id="96260" name="Header Placeholder 4"/>
          <p:cNvSpPr>
            <a:spLocks noGrp="1"/>
          </p:cNvSpPr>
          <p:nvPr>
            <p:ph type="hdr" sz="quarter"/>
          </p:nvPr>
        </p:nvSpPr>
        <p:spPr>
          <a:noFill/>
        </p:spPr>
        <p:txBody>
          <a:bodyPr/>
          <a:lstStyle>
            <a:lvl1pPr rtl="1" eaLnBrk="0" hangingPunct="0">
              <a:defRPr sz="3900" b="1">
                <a:solidFill>
                  <a:srgbClr val="000066"/>
                </a:solidFill>
                <a:latin typeface="Arial" charset="0"/>
                <a:cs typeface="Arial" charset="0"/>
              </a:defRPr>
            </a:lvl1pPr>
            <a:lvl2pPr marL="742950" indent="-285750" rtl="1" eaLnBrk="0" hangingPunct="0">
              <a:defRPr sz="3900" b="1">
                <a:solidFill>
                  <a:srgbClr val="000066"/>
                </a:solidFill>
                <a:latin typeface="Arial" charset="0"/>
                <a:cs typeface="Arial" charset="0"/>
              </a:defRPr>
            </a:lvl2pPr>
            <a:lvl3pPr marL="1143000" indent="-228600" rtl="1" eaLnBrk="0" hangingPunct="0">
              <a:defRPr sz="3900" b="1">
                <a:solidFill>
                  <a:srgbClr val="000066"/>
                </a:solidFill>
                <a:latin typeface="Arial" charset="0"/>
                <a:cs typeface="Arial" charset="0"/>
              </a:defRPr>
            </a:lvl3pPr>
            <a:lvl4pPr marL="1600200" indent="-228600" rtl="1" eaLnBrk="0" hangingPunct="0">
              <a:defRPr sz="3900" b="1">
                <a:solidFill>
                  <a:srgbClr val="000066"/>
                </a:solidFill>
                <a:latin typeface="Arial" charset="0"/>
                <a:cs typeface="Arial" charset="0"/>
              </a:defRPr>
            </a:lvl4pPr>
            <a:lvl5pPr marL="2057400" indent="-228600" rtl="1" eaLnBrk="0" hangingPunct="0">
              <a:defRPr sz="3900" b="1">
                <a:solidFill>
                  <a:srgbClr val="000066"/>
                </a:solidFill>
                <a:latin typeface="Arial" charset="0"/>
                <a:cs typeface="Arial" charset="0"/>
              </a:defRPr>
            </a:lvl5pPr>
            <a:lvl6pPr marL="2514600" indent="-228600" rtl="1" eaLnBrk="0" fontAlgn="base" hangingPunct="0">
              <a:spcBef>
                <a:spcPct val="0"/>
              </a:spcBef>
              <a:spcAft>
                <a:spcPct val="0"/>
              </a:spcAft>
              <a:defRPr sz="3900" b="1">
                <a:solidFill>
                  <a:srgbClr val="000066"/>
                </a:solidFill>
                <a:latin typeface="Arial" charset="0"/>
                <a:cs typeface="Arial" charset="0"/>
              </a:defRPr>
            </a:lvl6pPr>
            <a:lvl7pPr marL="2971800" indent="-228600" rtl="1" eaLnBrk="0" fontAlgn="base" hangingPunct="0">
              <a:spcBef>
                <a:spcPct val="0"/>
              </a:spcBef>
              <a:spcAft>
                <a:spcPct val="0"/>
              </a:spcAft>
              <a:defRPr sz="3900" b="1">
                <a:solidFill>
                  <a:srgbClr val="000066"/>
                </a:solidFill>
                <a:latin typeface="Arial" charset="0"/>
                <a:cs typeface="Arial" charset="0"/>
              </a:defRPr>
            </a:lvl7pPr>
            <a:lvl8pPr marL="3429000" indent="-228600" rtl="1" eaLnBrk="0" fontAlgn="base" hangingPunct="0">
              <a:spcBef>
                <a:spcPct val="0"/>
              </a:spcBef>
              <a:spcAft>
                <a:spcPct val="0"/>
              </a:spcAft>
              <a:defRPr sz="3900" b="1">
                <a:solidFill>
                  <a:srgbClr val="000066"/>
                </a:solidFill>
                <a:latin typeface="Arial" charset="0"/>
                <a:cs typeface="Arial" charset="0"/>
              </a:defRPr>
            </a:lvl8pPr>
            <a:lvl9pPr marL="3886200" indent="-228600" rtl="1" eaLnBrk="0" fontAlgn="base" hangingPunct="0">
              <a:spcBef>
                <a:spcPct val="0"/>
              </a:spcBef>
              <a:spcAft>
                <a:spcPct val="0"/>
              </a:spcAft>
              <a:defRPr sz="3900" b="1">
                <a:solidFill>
                  <a:srgbClr val="000066"/>
                </a:solidFill>
                <a:latin typeface="Arial" charset="0"/>
                <a:cs typeface="Arial" charset="0"/>
              </a:defRPr>
            </a:lvl9pPr>
          </a:lstStyle>
          <a:p>
            <a:pPr eaLnBrk="1" hangingPunct="1"/>
            <a:r>
              <a:rPr lang="fr-FR" sz="1200" b="0">
                <a:solidFill>
                  <a:prstClr val="black"/>
                </a:solidFill>
              </a:rPr>
              <a:t>Formation GO sur la recherche des contacts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xfrm>
            <a:off x="1143000" y="685800"/>
            <a:ext cx="4568825" cy="34274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fr-FR" dirty="0"/>
              <a:t>Ce schéma montre la façon dont les cas sont identifiés et gérés. Il illustre également ce qu’il se passe une fois que les contacts sont identifiés.</a:t>
            </a:r>
          </a:p>
          <a:p>
            <a:pPr algn="l" eaLnBrk="1" hangingPunct="1"/>
            <a:endParaRPr lang="fr-FR" dirty="0"/>
          </a:p>
          <a:p>
            <a:pPr algn="l" eaLnBrk="1" hangingPunct="1"/>
            <a:r>
              <a:rPr lang="fr-FR" dirty="0"/>
              <a:t>La figure indique par ailleurs les responsabilités du personnel de surveillance. Une fois que l’investigation des cas est terminée et que l’équipe d’enquête a identifié tous les contacts concernés, les informations sur les contacts (renseignements personnels dont le nom, l’âge, l’adresse et la relation avec le cas) sont transmises au coordonnateur de la recherche des contacts ou au superviseur au niveau du district. La surveillance est réalisée par les membres de la communauté (connaissance de la géographie, de la population et de la langue).</a:t>
            </a:r>
          </a:p>
        </p:txBody>
      </p:sp>
      <p:sp>
        <p:nvSpPr>
          <p:cNvPr id="99332" name="Date Placeholder 3"/>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rtl="1" eaLnBrk="0" hangingPunct="0">
              <a:defRPr sz="3900" b="1">
                <a:solidFill>
                  <a:srgbClr val="000066"/>
                </a:solidFill>
                <a:latin typeface="Arial" charset="0"/>
                <a:cs typeface="Arial" charset="0"/>
              </a:defRPr>
            </a:lvl1pPr>
            <a:lvl2pPr marL="742950" indent="-285750" rtl="1" eaLnBrk="0" hangingPunct="0">
              <a:defRPr sz="3900" b="1">
                <a:solidFill>
                  <a:srgbClr val="000066"/>
                </a:solidFill>
                <a:latin typeface="Arial" charset="0"/>
                <a:cs typeface="Arial" charset="0"/>
              </a:defRPr>
            </a:lvl2pPr>
            <a:lvl3pPr marL="1143000" indent="-228600" rtl="1" eaLnBrk="0" hangingPunct="0">
              <a:defRPr sz="3900" b="1">
                <a:solidFill>
                  <a:srgbClr val="000066"/>
                </a:solidFill>
                <a:latin typeface="Arial" charset="0"/>
                <a:cs typeface="Arial" charset="0"/>
              </a:defRPr>
            </a:lvl3pPr>
            <a:lvl4pPr marL="1600200" indent="-228600" rtl="1" eaLnBrk="0" hangingPunct="0">
              <a:defRPr sz="3900" b="1">
                <a:solidFill>
                  <a:srgbClr val="000066"/>
                </a:solidFill>
                <a:latin typeface="Arial" charset="0"/>
                <a:cs typeface="Arial" charset="0"/>
              </a:defRPr>
            </a:lvl4pPr>
            <a:lvl5pPr marL="2057400" indent="-228600" rtl="1" eaLnBrk="0" hangingPunct="0">
              <a:defRPr sz="3900" b="1">
                <a:solidFill>
                  <a:srgbClr val="000066"/>
                </a:solidFill>
                <a:latin typeface="Arial" charset="0"/>
                <a:cs typeface="Arial" charset="0"/>
              </a:defRPr>
            </a:lvl5pPr>
            <a:lvl6pPr marL="2514600" indent="-228600" rtl="1" eaLnBrk="0" fontAlgn="base" hangingPunct="0">
              <a:spcBef>
                <a:spcPct val="0"/>
              </a:spcBef>
              <a:spcAft>
                <a:spcPct val="0"/>
              </a:spcAft>
              <a:defRPr sz="3900" b="1">
                <a:solidFill>
                  <a:srgbClr val="000066"/>
                </a:solidFill>
                <a:latin typeface="Arial" charset="0"/>
                <a:cs typeface="Arial" charset="0"/>
              </a:defRPr>
            </a:lvl6pPr>
            <a:lvl7pPr marL="2971800" indent="-228600" rtl="1" eaLnBrk="0" fontAlgn="base" hangingPunct="0">
              <a:spcBef>
                <a:spcPct val="0"/>
              </a:spcBef>
              <a:spcAft>
                <a:spcPct val="0"/>
              </a:spcAft>
              <a:defRPr sz="3900" b="1">
                <a:solidFill>
                  <a:srgbClr val="000066"/>
                </a:solidFill>
                <a:latin typeface="Arial" charset="0"/>
                <a:cs typeface="Arial" charset="0"/>
              </a:defRPr>
            </a:lvl7pPr>
            <a:lvl8pPr marL="3429000" indent="-228600" rtl="1" eaLnBrk="0" fontAlgn="base" hangingPunct="0">
              <a:spcBef>
                <a:spcPct val="0"/>
              </a:spcBef>
              <a:spcAft>
                <a:spcPct val="0"/>
              </a:spcAft>
              <a:defRPr sz="3900" b="1">
                <a:solidFill>
                  <a:srgbClr val="000066"/>
                </a:solidFill>
                <a:latin typeface="Arial" charset="0"/>
                <a:cs typeface="Arial" charset="0"/>
              </a:defRPr>
            </a:lvl8pPr>
            <a:lvl9pPr marL="3886200" indent="-228600" rtl="1" eaLnBrk="0" fontAlgn="base" hangingPunct="0">
              <a:spcBef>
                <a:spcPct val="0"/>
              </a:spcBef>
              <a:spcAft>
                <a:spcPct val="0"/>
              </a:spcAft>
              <a:defRPr sz="3900" b="1">
                <a:solidFill>
                  <a:srgbClr val="000066"/>
                </a:solidFill>
                <a:latin typeface="Arial" charset="0"/>
                <a:cs typeface="Arial" charset="0"/>
              </a:defRPr>
            </a:lvl9pPr>
          </a:lstStyle>
          <a:p>
            <a:pPr eaLnBrk="1" hangingPunct="1"/>
            <a:fld id="{2F5DBB3E-25B8-44F3-9BF3-7A546C760660}" type="datetime1">
              <a:rPr lang="fr-FR" sz="1200"/>
              <a:pPr eaLnBrk="1" hangingPunct="1"/>
              <a:t>13/06/2018</a:t>
            </a:fld>
            <a:endParaRPr lang="fr-FR" sz="1200"/>
          </a:p>
        </p:txBody>
      </p:sp>
      <p:sp>
        <p:nvSpPr>
          <p:cNvPr id="99333" name="Header Placeholder 4"/>
          <p:cNvSpPr>
            <a:spLocks noGrp="1"/>
          </p:cNvSpPr>
          <p:nvPr>
            <p:ph type="hdr" sz="quarter"/>
          </p:nvPr>
        </p:nvSpPr>
        <p:spPr>
          <a:noFill/>
        </p:spPr>
        <p:txBody>
          <a:bodyPr/>
          <a:lstStyle>
            <a:lvl1pPr rtl="1" eaLnBrk="0" hangingPunct="0">
              <a:defRPr sz="3900" b="1">
                <a:solidFill>
                  <a:srgbClr val="000066"/>
                </a:solidFill>
                <a:latin typeface="Arial" charset="0"/>
                <a:cs typeface="Arial" charset="0"/>
              </a:defRPr>
            </a:lvl1pPr>
            <a:lvl2pPr marL="742950" indent="-285750" rtl="1" eaLnBrk="0" hangingPunct="0">
              <a:defRPr sz="3900" b="1">
                <a:solidFill>
                  <a:srgbClr val="000066"/>
                </a:solidFill>
                <a:latin typeface="Arial" charset="0"/>
                <a:cs typeface="Arial" charset="0"/>
              </a:defRPr>
            </a:lvl2pPr>
            <a:lvl3pPr marL="1143000" indent="-228600" rtl="1" eaLnBrk="0" hangingPunct="0">
              <a:defRPr sz="3900" b="1">
                <a:solidFill>
                  <a:srgbClr val="000066"/>
                </a:solidFill>
                <a:latin typeface="Arial" charset="0"/>
                <a:cs typeface="Arial" charset="0"/>
              </a:defRPr>
            </a:lvl3pPr>
            <a:lvl4pPr marL="1600200" indent="-228600" rtl="1" eaLnBrk="0" hangingPunct="0">
              <a:defRPr sz="3900" b="1">
                <a:solidFill>
                  <a:srgbClr val="000066"/>
                </a:solidFill>
                <a:latin typeface="Arial" charset="0"/>
                <a:cs typeface="Arial" charset="0"/>
              </a:defRPr>
            </a:lvl4pPr>
            <a:lvl5pPr marL="2057400" indent="-228600" rtl="1" eaLnBrk="0" hangingPunct="0">
              <a:defRPr sz="3900" b="1">
                <a:solidFill>
                  <a:srgbClr val="000066"/>
                </a:solidFill>
                <a:latin typeface="Arial" charset="0"/>
                <a:cs typeface="Arial" charset="0"/>
              </a:defRPr>
            </a:lvl5pPr>
            <a:lvl6pPr marL="2514600" indent="-228600" rtl="1" eaLnBrk="0" fontAlgn="base" hangingPunct="0">
              <a:spcBef>
                <a:spcPct val="0"/>
              </a:spcBef>
              <a:spcAft>
                <a:spcPct val="0"/>
              </a:spcAft>
              <a:defRPr sz="3900" b="1">
                <a:solidFill>
                  <a:srgbClr val="000066"/>
                </a:solidFill>
                <a:latin typeface="Arial" charset="0"/>
                <a:cs typeface="Arial" charset="0"/>
              </a:defRPr>
            </a:lvl6pPr>
            <a:lvl7pPr marL="2971800" indent="-228600" rtl="1" eaLnBrk="0" fontAlgn="base" hangingPunct="0">
              <a:spcBef>
                <a:spcPct val="0"/>
              </a:spcBef>
              <a:spcAft>
                <a:spcPct val="0"/>
              </a:spcAft>
              <a:defRPr sz="3900" b="1">
                <a:solidFill>
                  <a:srgbClr val="000066"/>
                </a:solidFill>
                <a:latin typeface="Arial" charset="0"/>
                <a:cs typeface="Arial" charset="0"/>
              </a:defRPr>
            </a:lvl7pPr>
            <a:lvl8pPr marL="3429000" indent="-228600" rtl="1" eaLnBrk="0" fontAlgn="base" hangingPunct="0">
              <a:spcBef>
                <a:spcPct val="0"/>
              </a:spcBef>
              <a:spcAft>
                <a:spcPct val="0"/>
              </a:spcAft>
              <a:defRPr sz="3900" b="1">
                <a:solidFill>
                  <a:srgbClr val="000066"/>
                </a:solidFill>
                <a:latin typeface="Arial" charset="0"/>
                <a:cs typeface="Arial" charset="0"/>
              </a:defRPr>
            </a:lvl8pPr>
            <a:lvl9pPr marL="3886200" indent="-228600" rtl="1" eaLnBrk="0" fontAlgn="base" hangingPunct="0">
              <a:spcBef>
                <a:spcPct val="0"/>
              </a:spcBef>
              <a:spcAft>
                <a:spcPct val="0"/>
              </a:spcAft>
              <a:defRPr sz="3900" b="1">
                <a:solidFill>
                  <a:srgbClr val="000066"/>
                </a:solidFill>
                <a:latin typeface="Arial" charset="0"/>
                <a:cs typeface="Arial" charset="0"/>
              </a:defRPr>
            </a:lvl9pPr>
          </a:lstStyle>
          <a:p>
            <a:pPr eaLnBrk="1" hangingPunct="1"/>
            <a:r>
              <a:rPr lang="fr-FR" sz="1200" b="0">
                <a:solidFill>
                  <a:prstClr val="black"/>
                </a:solidFill>
              </a:rPr>
              <a:t>Formation GO sur la recherche des contacts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solidFill>
                  <a:prstClr val="black"/>
                </a:solidFill>
                <a:latin typeface="Times New Roman" pitchFamily="18" charset="0"/>
                <a:cs typeface="Arial" charset="0"/>
              </a:rPr>
              <a:pPr defTabSz="930275"/>
              <a:t>3</a:t>
            </a:fld>
            <a:endParaRPr lang="en-GB" altLang="en-US">
              <a:solidFill>
                <a:prstClr val="black"/>
              </a:solidFill>
              <a:latin typeface="Times New Roman" pitchFamily="18" charset="0"/>
              <a:cs typeface="Arial" charset="0"/>
            </a:endParaRPr>
          </a:p>
        </p:txBody>
      </p:sp>
      <p:sp>
        <p:nvSpPr>
          <p:cNvPr id="32771" name="Rectangle 2"/>
          <p:cNvSpPr>
            <a:spLocks noGrp="1" noChangeArrowheads="1"/>
          </p:cNvSpPr>
          <p:nvPr>
            <p:ph type="body" idx="1"/>
          </p:nvPr>
        </p:nvSpPr>
        <p:spPr>
          <a:xfrm>
            <a:off x="913441" y="4358041"/>
            <a:ext cx="5031119" cy="4134590"/>
          </a:xfrm>
          <a:noFill/>
        </p:spPr>
        <p:txBody>
          <a:bodyPr lIns="94453" tIns="46397" rIns="94453" bIns="46397"/>
          <a:lstStyle/>
          <a:p>
            <a:endParaRPr lang="en-GB" altLang="en-US">
              <a:cs typeface="Arial" charset="0"/>
            </a:endParaRPr>
          </a:p>
        </p:txBody>
      </p:sp>
      <p:sp>
        <p:nvSpPr>
          <p:cNvPr id="32772" name="Rectangle 3"/>
          <p:cNvSpPr>
            <a:spLocks noGrp="1" noRot="1" noChangeAspect="1" noChangeArrowheads="1" noTextEdit="1"/>
          </p:cNvSpPr>
          <p:nvPr>
            <p:ph type="sldImg"/>
          </p:nvPr>
        </p:nvSpPr>
        <p:spPr>
          <a:xfrm>
            <a:off x="1295400" y="795338"/>
            <a:ext cx="4270375" cy="3203575"/>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solidFill>
                  <a:prstClr val="black"/>
                </a:solidFill>
                <a:latin typeface="Times New Roman" pitchFamily="18" charset="0"/>
                <a:cs typeface="Arial" charset="0"/>
              </a:rPr>
              <a:pPr defTabSz="930275"/>
              <a:t>6/13/2018</a:t>
            </a:fld>
            <a:endParaRPr lang="en-GB" altLang="en-US">
              <a:solidFill>
                <a:prstClr val="black"/>
              </a:solidFill>
              <a:latin typeface="Times New Roman" pitchFamily="18" charset="0"/>
              <a:cs typeface="Arial" charset="0"/>
            </a:endParaRPr>
          </a:p>
        </p:txBody>
      </p:sp>
    </p:spTree>
    <p:extLst>
      <p:ext uri="{BB962C8B-B14F-4D97-AF65-F5344CB8AC3E}">
        <p14:creationId xmlns:p14="http://schemas.microsoft.com/office/powerpoint/2010/main" val="15164839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xfrm>
            <a:off x="1143000" y="685800"/>
            <a:ext cx="4568825" cy="34274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p:txBody>
          <a:bodyPr/>
          <a:lstStyle/>
          <a:p>
            <a:pPr algn="l" eaLnBrk="1" hangingPunct="1">
              <a:spcBef>
                <a:spcPct val="80000"/>
              </a:spcBef>
              <a:buClr>
                <a:srgbClr val="1E7FB8"/>
              </a:buClr>
            </a:pPr>
            <a:r>
              <a:rPr lang="fr-FR" sz="1100">
                <a:solidFill>
                  <a:srgbClr val="000066"/>
                </a:solidFill>
                <a:latin typeface="Calibri" pitchFamily="34" charset="0"/>
                <a:cs typeface="Calibri" pitchFamily="34" charset="0"/>
              </a:rPr>
              <a:t>L’acceptabilité culturelle, sociale et/ou politique peut entraver ou accélérer la riposte contre l’épidémie.</a:t>
            </a:r>
          </a:p>
          <a:p>
            <a:pPr algn="l" eaLnBrk="1" hangingPunct="1">
              <a:spcBef>
                <a:spcPct val="80000"/>
              </a:spcBef>
              <a:buClr>
                <a:srgbClr val="1E7FB8"/>
              </a:buClr>
            </a:pPr>
            <a:r>
              <a:rPr lang="fr-FR" sz="1100">
                <a:solidFill>
                  <a:srgbClr val="000066"/>
                </a:solidFill>
                <a:latin typeface="Calibri" pitchFamily="34" charset="0"/>
                <a:cs typeface="Calibri" pitchFamily="34" charset="0"/>
              </a:rPr>
              <a:t>Au début, nous voulons que les gens acceptent et nous aident à effectuer le travail important au sein de leur communauté. À plus long terme, nous voulons qu’ils s’engagent autant que possible dans la surveillance active et passive (voir point n°2).</a:t>
            </a:r>
          </a:p>
          <a:p>
            <a:pPr algn="l" eaLnBrk="1" hangingPunct="1">
              <a:spcBef>
                <a:spcPct val="80000"/>
              </a:spcBef>
              <a:buClr>
                <a:srgbClr val="1E7FB8"/>
              </a:buClr>
            </a:pPr>
            <a:r>
              <a:rPr lang="fr-FR" sz="1100">
                <a:solidFill>
                  <a:srgbClr val="000066"/>
                </a:solidFill>
                <a:latin typeface="Calibri" pitchFamily="34" charset="0"/>
                <a:cs typeface="Calibri" pitchFamily="34" charset="0"/>
              </a:rPr>
              <a:t>Il n’existe pas d’approche « toute faite ». Il faut faire preuve de souplesse.</a:t>
            </a:r>
          </a:p>
          <a:p>
            <a:pPr algn="l" eaLnBrk="1" hangingPunct="1"/>
            <a:endParaRPr lang="fr-FR" sz="1100">
              <a:latin typeface="Calibri" pitchFamily="34" charset="0"/>
              <a:cs typeface="Calibri" pitchFamily="34" charset="0"/>
            </a:endParaRPr>
          </a:p>
        </p:txBody>
      </p:sp>
      <p:sp>
        <p:nvSpPr>
          <p:cNvPr id="100356" name="Date Placeholder 3"/>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rtl="1" eaLnBrk="0" hangingPunct="0">
              <a:defRPr sz="3900" b="1">
                <a:solidFill>
                  <a:srgbClr val="000066"/>
                </a:solidFill>
                <a:latin typeface="Arial" charset="0"/>
                <a:cs typeface="Arial" charset="0"/>
              </a:defRPr>
            </a:lvl1pPr>
            <a:lvl2pPr marL="742950" indent="-285750" rtl="1" eaLnBrk="0" hangingPunct="0">
              <a:defRPr sz="3900" b="1">
                <a:solidFill>
                  <a:srgbClr val="000066"/>
                </a:solidFill>
                <a:latin typeface="Arial" charset="0"/>
                <a:cs typeface="Arial" charset="0"/>
              </a:defRPr>
            </a:lvl2pPr>
            <a:lvl3pPr marL="1143000" indent="-228600" rtl="1" eaLnBrk="0" hangingPunct="0">
              <a:defRPr sz="3900" b="1">
                <a:solidFill>
                  <a:srgbClr val="000066"/>
                </a:solidFill>
                <a:latin typeface="Arial" charset="0"/>
                <a:cs typeface="Arial" charset="0"/>
              </a:defRPr>
            </a:lvl3pPr>
            <a:lvl4pPr marL="1600200" indent="-228600" rtl="1" eaLnBrk="0" hangingPunct="0">
              <a:defRPr sz="3900" b="1">
                <a:solidFill>
                  <a:srgbClr val="000066"/>
                </a:solidFill>
                <a:latin typeface="Arial" charset="0"/>
                <a:cs typeface="Arial" charset="0"/>
              </a:defRPr>
            </a:lvl4pPr>
            <a:lvl5pPr marL="2057400" indent="-228600" rtl="1" eaLnBrk="0" hangingPunct="0">
              <a:defRPr sz="3900" b="1">
                <a:solidFill>
                  <a:srgbClr val="000066"/>
                </a:solidFill>
                <a:latin typeface="Arial" charset="0"/>
                <a:cs typeface="Arial" charset="0"/>
              </a:defRPr>
            </a:lvl5pPr>
            <a:lvl6pPr marL="2514600" indent="-228600" rtl="1" eaLnBrk="0" fontAlgn="base" hangingPunct="0">
              <a:spcBef>
                <a:spcPct val="0"/>
              </a:spcBef>
              <a:spcAft>
                <a:spcPct val="0"/>
              </a:spcAft>
              <a:defRPr sz="3900" b="1">
                <a:solidFill>
                  <a:srgbClr val="000066"/>
                </a:solidFill>
                <a:latin typeface="Arial" charset="0"/>
                <a:cs typeface="Arial" charset="0"/>
              </a:defRPr>
            </a:lvl6pPr>
            <a:lvl7pPr marL="2971800" indent="-228600" rtl="1" eaLnBrk="0" fontAlgn="base" hangingPunct="0">
              <a:spcBef>
                <a:spcPct val="0"/>
              </a:spcBef>
              <a:spcAft>
                <a:spcPct val="0"/>
              </a:spcAft>
              <a:defRPr sz="3900" b="1">
                <a:solidFill>
                  <a:srgbClr val="000066"/>
                </a:solidFill>
                <a:latin typeface="Arial" charset="0"/>
                <a:cs typeface="Arial" charset="0"/>
              </a:defRPr>
            </a:lvl7pPr>
            <a:lvl8pPr marL="3429000" indent="-228600" rtl="1" eaLnBrk="0" fontAlgn="base" hangingPunct="0">
              <a:spcBef>
                <a:spcPct val="0"/>
              </a:spcBef>
              <a:spcAft>
                <a:spcPct val="0"/>
              </a:spcAft>
              <a:defRPr sz="3900" b="1">
                <a:solidFill>
                  <a:srgbClr val="000066"/>
                </a:solidFill>
                <a:latin typeface="Arial" charset="0"/>
                <a:cs typeface="Arial" charset="0"/>
              </a:defRPr>
            </a:lvl8pPr>
            <a:lvl9pPr marL="3886200" indent="-228600" rtl="1" eaLnBrk="0" fontAlgn="base" hangingPunct="0">
              <a:spcBef>
                <a:spcPct val="0"/>
              </a:spcBef>
              <a:spcAft>
                <a:spcPct val="0"/>
              </a:spcAft>
              <a:defRPr sz="3900" b="1">
                <a:solidFill>
                  <a:srgbClr val="000066"/>
                </a:solidFill>
                <a:latin typeface="Arial" charset="0"/>
                <a:cs typeface="Arial" charset="0"/>
              </a:defRPr>
            </a:lvl9pPr>
          </a:lstStyle>
          <a:p>
            <a:pPr eaLnBrk="1" hangingPunct="1"/>
            <a:fld id="{BD32D8A8-06EB-4075-908F-B37707427AFD}" type="datetime1">
              <a:rPr lang="fr-FR" sz="1200"/>
              <a:pPr eaLnBrk="1" hangingPunct="1"/>
              <a:t>13/06/2018</a:t>
            </a:fld>
            <a:endParaRPr lang="fr-FR" sz="1200"/>
          </a:p>
        </p:txBody>
      </p:sp>
      <p:sp>
        <p:nvSpPr>
          <p:cNvPr id="100357" name="Header Placeholder 4"/>
          <p:cNvSpPr>
            <a:spLocks noGrp="1"/>
          </p:cNvSpPr>
          <p:nvPr>
            <p:ph type="hdr" sz="quarter"/>
          </p:nvPr>
        </p:nvSpPr>
        <p:spPr>
          <a:noFill/>
        </p:spPr>
        <p:txBody>
          <a:bodyPr/>
          <a:lstStyle>
            <a:lvl1pPr rtl="1" eaLnBrk="0" hangingPunct="0">
              <a:defRPr sz="3900" b="1">
                <a:solidFill>
                  <a:srgbClr val="000066"/>
                </a:solidFill>
                <a:latin typeface="Arial" charset="0"/>
                <a:cs typeface="Arial" charset="0"/>
              </a:defRPr>
            </a:lvl1pPr>
            <a:lvl2pPr marL="742950" indent="-285750" rtl="1" eaLnBrk="0" hangingPunct="0">
              <a:defRPr sz="3900" b="1">
                <a:solidFill>
                  <a:srgbClr val="000066"/>
                </a:solidFill>
                <a:latin typeface="Arial" charset="0"/>
                <a:cs typeface="Arial" charset="0"/>
              </a:defRPr>
            </a:lvl2pPr>
            <a:lvl3pPr marL="1143000" indent="-228600" rtl="1" eaLnBrk="0" hangingPunct="0">
              <a:defRPr sz="3900" b="1">
                <a:solidFill>
                  <a:srgbClr val="000066"/>
                </a:solidFill>
                <a:latin typeface="Arial" charset="0"/>
                <a:cs typeface="Arial" charset="0"/>
              </a:defRPr>
            </a:lvl3pPr>
            <a:lvl4pPr marL="1600200" indent="-228600" rtl="1" eaLnBrk="0" hangingPunct="0">
              <a:defRPr sz="3900" b="1">
                <a:solidFill>
                  <a:srgbClr val="000066"/>
                </a:solidFill>
                <a:latin typeface="Arial" charset="0"/>
                <a:cs typeface="Arial" charset="0"/>
              </a:defRPr>
            </a:lvl4pPr>
            <a:lvl5pPr marL="2057400" indent="-228600" rtl="1" eaLnBrk="0" hangingPunct="0">
              <a:defRPr sz="3900" b="1">
                <a:solidFill>
                  <a:srgbClr val="000066"/>
                </a:solidFill>
                <a:latin typeface="Arial" charset="0"/>
                <a:cs typeface="Arial" charset="0"/>
              </a:defRPr>
            </a:lvl5pPr>
            <a:lvl6pPr marL="2514600" indent="-228600" rtl="1" eaLnBrk="0" fontAlgn="base" hangingPunct="0">
              <a:spcBef>
                <a:spcPct val="0"/>
              </a:spcBef>
              <a:spcAft>
                <a:spcPct val="0"/>
              </a:spcAft>
              <a:defRPr sz="3900" b="1">
                <a:solidFill>
                  <a:srgbClr val="000066"/>
                </a:solidFill>
                <a:latin typeface="Arial" charset="0"/>
                <a:cs typeface="Arial" charset="0"/>
              </a:defRPr>
            </a:lvl6pPr>
            <a:lvl7pPr marL="2971800" indent="-228600" rtl="1" eaLnBrk="0" fontAlgn="base" hangingPunct="0">
              <a:spcBef>
                <a:spcPct val="0"/>
              </a:spcBef>
              <a:spcAft>
                <a:spcPct val="0"/>
              </a:spcAft>
              <a:defRPr sz="3900" b="1">
                <a:solidFill>
                  <a:srgbClr val="000066"/>
                </a:solidFill>
                <a:latin typeface="Arial" charset="0"/>
                <a:cs typeface="Arial" charset="0"/>
              </a:defRPr>
            </a:lvl7pPr>
            <a:lvl8pPr marL="3429000" indent="-228600" rtl="1" eaLnBrk="0" fontAlgn="base" hangingPunct="0">
              <a:spcBef>
                <a:spcPct val="0"/>
              </a:spcBef>
              <a:spcAft>
                <a:spcPct val="0"/>
              </a:spcAft>
              <a:defRPr sz="3900" b="1">
                <a:solidFill>
                  <a:srgbClr val="000066"/>
                </a:solidFill>
                <a:latin typeface="Arial" charset="0"/>
                <a:cs typeface="Arial" charset="0"/>
              </a:defRPr>
            </a:lvl8pPr>
            <a:lvl9pPr marL="3886200" indent="-228600" rtl="1" eaLnBrk="0" fontAlgn="base" hangingPunct="0">
              <a:spcBef>
                <a:spcPct val="0"/>
              </a:spcBef>
              <a:spcAft>
                <a:spcPct val="0"/>
              </a:spcAft>
              <a:defRPr sz="3900" b="1">
                <a:solidFill>
                  <a:srgbClr val="000066"/>
                </a:solidFill>
                <a:latin typeface="Arial" charset="0"/>
                <a:cs typeface="Arial" charset="0"/>
              </a:defRPr>
            </a:lvl9pPr>
          </a:lstStyle>
          <a:p>
            <a:pPr eaLnBrk="1" hangingPunct="1"/>
            <a:r>
              <a:rPr lang="fr-FR" sz="1200" b="0">
                <a:solidFill>
                  <a:prstClr val="black"/>
                </a:solidFill>
              </a:rPr>
              <a:t>Formation GO sur la recherche des contacts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xfrm>
            <a:off x="1143000" y="685800"/>
            <a:ext cx="4568825" cy="34274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p:txBody>
          <a:bodyPr/>
          <a:lstStyle/>
          <a:p>
            <a:pPr algn="l" eaLnBrk="1" hangingPunct="1">
              <a:spcBef>
                <a:spcPct val="80000"/>
              </a:spcBef>
              <a:buClr>
                <a:srgbClr val="1E7FB8"/>
              </a:buClr>
            </a:pPr>
            <a:r>
              <a:rPr lang="fr-FR" sz="1100" dirty="0">
                <a:solidFill>
                  <a:srgbClr val="000066"/>
                </a:solidFill>
                <a:latin typeface="Calibri" pitchFamily="34" charset="0"/>
                <a:cs typeface="Calibri" pitchFamily="34" charset="0"/>
              </a:rPr>
              <a:t>L’acceptabilité culturelle, sociale et/ou politique peut entraver ou accélérer la riposte contre l’épidémie.</a:t>
            </a:r>
          </a:p>
          <a:p>
            <a:pPr algn="l" eaLnBrk="1" hangingPunct="1">
              <a:spcBef>
                <a:spcPct val="80000"/>
              </a:spcBef>
              <a:buClr>
                <a:srgbClr val="1E7FB8"/>
              </a:buClr>
            </a:pPr>
            <a:r>
              <a:rPr lang="fr-FR" sz="1100" dirty="0">
                <a:solidFill>
                  <a:srgbClr val="000066"/>
                </a:solidFill>
                <a:latin typeface="Calibri" pitchFamily="34" charset="0"/>
                <a:cs typeface="Calibri" pitchFamily="34" charset="0"/>
              </a:rPr>
              <a:t>Au début, nous voulons que les gens acceptent et nous aident à effectuer le travail important au sein de leur communauté. À plus long terme, nous voulons qu’ils s’engagent autant que possible dans la surveillance active et passive (voir point n°2).</a:t>
            </a:r>
          </a:p>
          <a:p>
            <a:pPr algn="l" eaLnBrk="1" hangingPunct="1">
              <a:spcBef>
                <a:spcPct val="80000"/>
              </a:spcBef>
              <a:buClr>
                <a:srgbClr val="1E7FB8"/>
              </a:buClr>
            </a:pPr>
            <a:r>
              <a:rPr lang="fr-FR" sz="1100" dirty="0">
                <a:solidFill>
                  <a:srgbClr val="000066"/>
                </a:solidFill>
                <a:latin typeface="Calibri" pitchFamily="34" charset="0"/>
                <a:cs typeface="Calibri" pitchFamily="34" charset="0"/>
              </a:rPr>
              <a:t>Il n’existe pas d’approche « toute faite ». Il faut faire preuve de souplesse.</a:t>
            </a:r>
          </a:p>
          <a:p>
            <a:pPr algn="l" eaLnBrk="1" hangingPunct="1"/>
            <a:endParaRPr lang="fr-FR" sz="1100" dirty="0">
              <a:latin typeface="Calibri" pitchFamily="34" charset="0"/>
              <a:cs typeface="Calibri" pitchFamily="34" charset="0"/>
            </a:endParaRPr>
          </a:p>
        </p:txBody>
      </p:sp>
      <p:sp>
        <p:nvSpPr>
          <p:cNvPr id="100356" name="Date Placeholder 3"/>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rtl="1" eaLnBrk="0" hangingPunct="0">
              <a:defRPr sz="3900" b="1">
                <a:solidFill>
                  <a:srgbClr val="000066"/>
                </a:solidFill>
                <a:latin typeface="Arial" charset="0"/>
                <a:cs typeface="Arial" charset="0"/>
              </a:defRPr>
            </a:lvl1pPr>
            <a:lvl2pPr marL="742950" indent="-285750" rtl="1" eaLnBrk="0" hangingPunct="0">
              <a:defRPr sz="3900" b="1">
                <a:solidFill>
                  <a:srgbClr val="000066"/>
                </a:solidFill>
                <a:latin typeface="Arial" charset="0"/>
                <a:cs typeface="Arial" charset="0"/>
              </a:defRPr>
            </a:lvl2pPr>
            <a:lvl3pPr marL="1143000" indent="-228600" rtl="1" eaLnBrk="0" hangingPunct="0">
              <a:defRPr sz="3900" b="1">
                <a:solidFill>
                  <a:srgbClr val="000066"/>
                </a:solidFill>
                <a:latin typeface="Arial" charset="0"/>
                <a:cs typeface="Arial" charset="0"/>
              </a:defRPr>
            </a:lvl3pPr>
            <a:lvl4pPr marL="1600200" indent="-228600" rtl="1" eaLnBrk="0" hangingPunct="0">
              <a:defRPr sz="3900" b="1">
                <a:solidFill>
                  <a:srgbClr val="000066"/>
                </a:solidFill>
                <a:latin typeface="Arial" charset="0"/>
                <a:cs typeface="Arial" charset="0"/>
              </a:defRPr>
            </a:lvl4pPr>
            <a:lvl5pPr marL="2057400" indent="-228600" rtl="1" eaLnBrk="0" hangingPunct="0">
              <a:defRPr sz="3900" b="1">
                <a:solidFill>
                  <a:srgbClr val="000066"/>
                </a:solidFill>
                <a:latin typeface="Arial" charset="0"/>
                <a:cs typeface="Arial" charset="0"/>
              </a:defRPr>
            </a:lvl5pPr>
            <a:lvl6pPr marL="2514600" indent="-228600" rtl="1" eaLnBrk="0" fontAlgn="base" hangingPunct="0">
              <a:spcBef>
                <a:spcPct val="0"/>
              </a:spcBef>
              <a:spcAft>
                <a:spcPct val="0"/>
              </a:spcAft>
              <a:defRPr sz="3900" b="1">
                <a:solidFill>
                  <a:srgbClr val="000066"/>
                </a:solidFill>
                <a:latin typeface="Arial" charset="0"/>
                <a:cs typeface="Arial" charset="0"/>
              </a:defRPr>
            </a:lvl6pPr>
            <a:lvl7pPr marL="2971800" indent="-228600" rtl="1" eaLnBrk="0" fontAlgn="base" hangingPunct="0">
              <a:spcBef>
                <a:spcPct val="0"/>
              </a:spcBef>
              <a:spcAft>
                <a:spcPct val="0"/>
              </a:spcAft>
              <a:defRPr sz="3900" b="1">
                <a:solidFill>
                  <a:srgbClr val="000066"/>
                </a:solidFill>
                <a:latin typeface="Arial" charset="0"/>
                <a:cs typeface="Arial" charset="0"/>
              </a:defRPr>
            </a:lvl7pPr>
            <a:lvl8pPr marL="3429000" indent="-228600" rtl="1" eaLnBrk="0" fontAlgn="base" hangingPunct="0">
              <a:spcBef>
                <a:spcPct val="0"/>
              </a:spcBef>
              <a:spcAft>
                <a:spcPct val="0"/>
              </a:spcAft>
              <a:defRPr sz="3900" b="1">
                <a:solidFill>
                  <a:srgbClr val="000066"/>
                </a:solidFill>
                <a:latin typeface="Arial" charset="0"/>
                <a:cs typeface="Arial" charset="0"/>
              </a:defRPr>
            </a:lvl8pPr>
            <a:lvl9pPr marL="3886200" indent="-228600" rtl="1" eaLnBrk="0" fontAlgn="base" hangingPunct="0">
              <a:spcBef>
                <a:spcPct val="0"/>
              </a:spcBef>
              <a:spcAft>
                <a:spcPct val="0"/>
              </a:spcAft>
              <a:defRPr sz="3900" b="1">
                <a:solidFill>
                  <a:srgbClr val="000066"/>
                </a:solidFill>
                <a:latin typeface="Arial" charset="0"/>
                <a:cs typeface="Arial" charset="0"/>
              </a:defRPr>
            </a:lvl9pPr>
          </a:lstStyle>
          <a:p>
            <a:pPr eaLnBrk="1" hangingPunct="1"/>
            <a:fld id="{BD32D8A8-06EB-4075-908F-B37707427AFD}" type="datetime1">
              <a:rPr lang="fr-FR" sz="1200"/>
              <a:pPr eaLnBrk="1" hangingPunct="1"/>
              <a:t>13/06/2018</a:t>
            </a:fld>
            <a:endParaRPr lang="fr-FR" sz="1200"/>
          </a:p>
        </p:txBody>
      </p:sp>
      <p:sp>
        <p:nvSpPr>
          <p:cNvPr id="100357" name="Header Placeholder 4"/>
          <p:cNvSpPr>
            <a:spLocks noGrp="1"/>
          </p:cNvSpPr>
          <p:nvPr>
            <p:ph type="hdr" sz="quarter"/>
          </p:nvPr>
        </p:nvSpPr>
        <p:spPr>
          <a:noFill/>
        </p:spPr>
        <p:txBody>
          <a:bodyPr/>
          <a:lstStyle>
            <a:lvl1pPr rtl="1" eaLnBrk="0" hangingPunct="0">
              <a:defRPr sz="3900" b="1">
                <a:solidFill>
                  <a:srgbClr val="000066"/>
                </a:solidFill>
                <a:latin typeface="Arial" charset="0"/>
                <a:cs typeface="Arial" charset="0"/>
              </a:defRPr>
            </a:lvl1pPr>
            <a:lvl2pPr marL="742950" indent="-285750" rtl="1" eaLnBrk="0" hangingPunct="0">
              <a:defRPr sz="3900" b="1">
                <a:solidFill>
                  <a:srgbClr val="000066"/>
                </a:solidFill>
                <a:latin typeface="Arial" charset="0"/>
                <a:cs typeface="Arial" charset="0"/>
              </a:defRPr>
            </a:lvl2pPr>
            <a:lvl3pPr marL="1143000" indent="-228600" rtl="1" eaLnBrk="0" hangingPunct="0">
              <a:defRPr sz="3900" b="1">
                <a:solidFill>
                  <a:srgbClr val="000066"/>
                </a:solidFill>
                <a:latin typeface="Arial" charset="0"/>
                <a:cs typeface="Arial" charset="0"/>
              </a:defRPr>
            </a:lvl3pPr>
            <a:lvl4pPr marL="1600200" indent="-228600" rtl="1" eaLnBrk="0" hangingPunct="0">
              <a:defRPr sz="3900" b="1">
                <a:solidFill>
                  <a:srgbClr val="000066"/>
                </a:solidFill>
                <a:latin typeface="Arial" charset="0"/>
                <a:cs typeface="Arial" charset="0"/>
              </a:defRPr>
            </a:lvl4pPr>
            <a:lvl5pPr marL="2057400" indent="-228600" rtl="1" eaLnBrk="0" hangingPunct="0">
              <a:defRPr sz="3900" b="1">
                <a:solidFill>
                  <a:srgbClr val="000066"/>
                </a:solidFill>
                <a:latin typeface="Arial" charset="0"/>
                <a:cs typeface="Arial" charset="0"/>
              </a:defRPr>
            </a:lvl5pPr>
            <a:lvl6pPr marL="2514600" indent="-228600" rtl="1" eaLnBrk="0" fontAlgn="base" hangingPunct="0">
              <a:spcBef>
                <a:spcPct val="0"/>
              </a:spcBef>
              <a:spcAft>
                <a:spcPct val="0"/>
              </a:spcAft>
              <a:defRPr sz="3900" b="1">
                <a:solidFill>
                  <a:srgbClr val="000066"/>
                </a:solidFill>
                <a:latin typeface="Arial" charset="0"/>
                <a:cs typeface="Arial" charset="0"/>
              </a:defRPr>
            </a:lvl6pPr>
            <a:lvl7pPr marL="2971800" indent="-228600" rtl="1" eaLnBrk="0" fontAlgn="base" hangingPunct="0">
              <a:spcBef>
                <a:spcPct val="0"/>
              </a:spcBef>
              <a:spcAft>
                <a:spcPct val="0"/>
              </a:spcAft>
              <a:defRPr sz="3900" b="1">
                <a:solidFill>
                  <a:srgbClr val="000066"/>
                </a:solidFill>
                <a:latin typeface="Arial" charset="0"/>
                <a:cs typeface="Arial" charset="0"/>
              </a:defRPr>
            </a:lvl7pPr>
            <a:lvl8pPr marL="3429000" indent="-228600" rtl="1" eaLnBrk="0" fontAlgn="base" hangingPunct="0">
              <a:spcBef>
                <a:spcPct val="0"/>
              </a:spcBef>
              <a:spcAft>
                <a:spcPct val="0"/>
              </a:spcAft>
              <a:defRPr sz="3900" b="1">
                <a:solidFill>
                  <a:srgbClr val="000066"/>
                </a:solidFill>
                <a:latin typeface="Arial" charset="0"/>
                <a:cs typeface="Arial" charset="0"/>
              </a:defRPr>
            </a:lvl8pPr>
            <a:lvl9pPr marL="3886200" indent="-228600" rtl="1" eaLnBrk="0" fontAlgn="base" hangingPunct="0">
              <a:spcBef>
                <a:spcPct val="0"/>
              </a:spcBef>
              <a:spcAft>
                <a:spcPct val="0"/>
              </a:spcAft>
              <a:defRPr sz="3900" b="1">
                <a:solidFill>
                  <a:srgbClr val="000066"/>
                </a:solidFill>
                <a:latin typeface="Arial" charset="0"/>
                <a:cs typeface="Arial" charset="0"/>
              </a:defRPr>
            </a:lvl9pPr>
          </a:lstStyle>
          <a:p>
            <a:pPr eaLnBrk="1" hangingPunct="1"/>
            <a:r>
              <a:rPr lang="fr-FR" sz="1200" b="0">
                <a:solidFill>
                  <a:prstClr val="black"/>
                </a:solidFill>
              </a:rPr>
              <a:t>Formation GO sur la recherche des contacts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sz="900" dirty="0">
                <a:latin typeface="+mn-lt"/>
              </a:rPr>
              <a:t>Le virus Ebola se transmet à la population humaine par un contact étroit avec le sang, les sécrétions, les organes ou d’autres fluides corporels d’animaux infectés. En Afrique, l’infection a été documentée par la manipulation de chimpanzés, de gorilles, de chauves-souris frugivores, de singes, d’antilopes des bois ou de porcs-épics retrouvés morts ou malades dans la forêt tropicale. Pour le </a:t>
            </a:r>
            <a:r>
              <a:rPr lang="en-US" sz="900" dirty="0" err="1">
                <a:latin typeface="+mn-lt"/>
              </a:rPr>
              <a:t>virus Marburg</a:t>
            </a:r>
            <a:r>
              <a:rPr lang="en-US" sz="900" dirty="0">
                <a:latin typeface="+mn-lt"/>
              </a:rPr>
              <a:t>, l’infection de l’homme découle d’une exposition prolongée à des mines ou à des grottes habitées par des colonies de chauves-souris du genre </a:t>
            </a:r>
            <a:r>
              <a:rPr lang="en-US" sz="900" dirty="0" err="1">
                <a:latin typeface="+mn-lt"/>
              </a:rPr>
              <a:t>Rousettus</a:t>
            </a:r>
            <a:r>
              <a:rPr lang="en-US" sz="900" dirty="0">
                <a:latin typeface="+mn-lt"/>
              </a:rPr>
              <a:t>. </a:t>
            </a:r>
          </a:p>
        </p:txBody>
      </p:sp>
      <p:sp>
        <p:nvSpPr>
          <p:cNvPr id="33796" name="Header Placeholder 3"/>
          <p:cNvSpPr>
            <a:spLocks noGrp="1"/>
          </p:cNvSpPr>
          <p:nvPr>
            <p:ph type="hdr" sz="quarter"/>
          </p:nvPr>
        </p:nvSpPr>
        <p:spPr>
          <a:noFill/>
          <a:ln>
            <a:miter lim="800000"/>
            <a:headEnd/>
            <a:tailEnd/>
          </a:ln>
        </p:spPr>
        <p:txBody>
          <a:bodyPr/>
          <a:lstStyle/>
          <a:p>
            <a:pPr defTabSz="930275"/>
            <a:r>
              <a:rPr lang="en-US" altLang="en-US">
                <a:solidFill>
                  <a:prstClr val="black"/>
                </a:solidFill>
              </a:rPr>
              <a:t>Ebola et Marburg à l’interface homme-animal</a:t>
            </a:r>
          </a:p>
        </p:txBody>
      </p:sp>
      <p:sp>
        <p:nvSpPr>
          <p:cNvPr id="33797" name="Date Placeholder 4"/>
          <p:cNvSpPr>
            <a:spLocks noGrp="1"/>
          </p:cNvSpPr>
          <p:nvPr>
            <p:ph type="dt" sz="quarter" idx="1"/>
          </p:nvPr>
        </p:nvSpPr>
        <p:spPr>
          <a:noFill/>
          <a:ln>
            <a:miter lim="800000"/>
            <a:headEnd/>
            <a:tailEnd/>
          </a:ln>
        </p:spPr>
        <p:txBody>
          <a:bodyPr/>
          <a:lstStyle/>
          <a:p>
            <a:pPr defTabSz="930275"/>
            <a:fld id="{D9E79F74-0D80-40D7-BC3B-C643CDBC3A8D}" type="datetime3">
              <a:rPr lang="en-US" altLang="en-US">
                <a:solidFill>
                  <a:prstClr val="black"/>
                </a:solidFill>
                <a:latin typeface="Times New Roman" pitchFamily="18" charset="0"/>
                <a:cs typeface="Arial" charset="0"/>
              </a:rPr>
              <a:pPr defTabSz="930275"/>
              <a:t>13 June 2018</a:t>
            </a:fld>
            <a:endParaRPr lang="en-US" altLang="en-US">
              <a:solidFill>
                <a:prstClr val="black"/>
              </a:solidFill>
              <a:latin typeface="Times New Roman" pitchFamily="18" charset="0"/>
              <a:cs typeface="Arial" charset="0"/>
            </a:endParaRPr>
          </a:p>
        </p:txBody>
      </p:sp>
      <p:sp>
        <p:nvSpPr>
          <p:cNvPr id="33798" name="Footer Placeholder 5"/>
          <p:cNvSpPr>
            <a:spLocks noGrp="1"/>
          </p:cNvSpPr>
          <p:nvPr>
            <p:ph type="ftr" sz="quarter" idx="4"/>
          </p:nvPr>
        </p:nvSpPr>
        <p:spPr>
          <a:noFill/>
          <a:ln>
            <a:miter lim="800000"/>
            <a:headEnd/>
            <a:tailEnd/>
          </a:ln>
        </p:spPr>
        <p:txBody>
          <a:bodyPr/>
          <a:lstStyle/>
          <a:p>
            <a:pPr defTabSz="930275"/>
            <a:r>
              <a:rPr lang="en-US" altLang="en-US">
                <a:solidFill>
                  <a:prstClr val="black"/>
                </a:solidFill>
              </a:rPr>
              <a:t>Pierre Formenty</a:t>
            </a:r>
          </a:p>
        </p:txBody>
      </p:sp>
      <p:sp>
        <p:nvSpPr>
          <p:cNvPr id="33799" name="Slide Number Placeholder 6"/>
          <p:cNvSpPr>
            <a:spLocks noGrp="1"/>
          </p:cNvSpPr>
          <p:nvPr>
            <p:ph type="sldNum" sz="quarter" idx="5"/>
          </p:nvPr>
        </p:nvSpPr>
        <p:spPr>
          <a:noFill/>
          <a:ln>
            <a:miter lim="800000"/>
            <a:headEnd/>
            <a:tailEnd/>
          </a:ln>
        </p:spPr>
        <p:txBody>
          <a:bodyPr/>
          <a:lstStyle/>
          <a:p>
            <a:pPr defTabSz="930275"/>
            <a:fld id="{C2279744-A79D-4D57-B73A-2F8BD00FD0A3}" type="slidenum">
              <a:rPr lang="en-US" altLang="en-US">
                <a:solidFill>
                  <a:prstClr val="black"/>
                </a:solidFill>
                <a:latin typeface="Times New Roman" pitchFamily="18" charset="0"/>
                <a:cs typeface="Arial" charset="0"/>
              </a:rPr>
              <a:pPr defTabSz="930275"/>
              <a:t>4</a:t>
            </a:fld>
            <a:endParaRPr lang="en-US" altLang="en-US">
              <a:solidFill>
                <a:prstClr val="black"/>
              </a:solidFill>
              <a:latin typeface="Times New Roman" pitchFamily="18" charset="0"/>
              <a:cs typeface="Arial" charset="0"/>
            </a:endParaRPr>
          </a:p>
        </p:txBody>
      </p:sp>
    </p:spTree>
    <p:extLst>
      <p:ext uri="{BB962C8B-B14F-4D97-AF65-F5344CB8AC3E}">
        <p14:creationId xmlns:p14="http://schemas.microsoft.com/office/powerpoint/2010/main" val="2205217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sz="900" dirty="0">
                <a:latin typeface="+mn-lt"/>
              </a:rPr>
              <a:t>Le virus Ebola est transmis à la population humaine par un contact étroit avec le sang, les sécrétions, les organes ou d’autres fluides corporels d’animaux infectés. En Afrique, l’infection a été documentée par la manipulation de chimpanzés, de gorilles, de chauves-souris frugivores, de singes, d’antilopes des bois ou de porcs-épics retrouvés morts ou malades dans la forêt tropicale. Pour le </a:t>
            </a:r>
            <a:r>
              <a:rPr lang="en-US" sz="900" dirty="0" err="1">
                <a:latin typeface="+mn-lt"/>
              </a:rPr>
              <a:t>virus Marburg</a:t>
            </a:r>
            <a:r>
              <a:rPr lang="en-US" sz="900" dirty="0">
                <a:latin typeface="+mn-lt"/>
              </a:rPr>
              <a:t>, l’infection de l’homme découle d’une exposition prolongée à des mines ou à des grottes habitées par des colonies de chauves-souris du genre </a:t>
            </a:r>
            <a:r>
              <a:rPr lang="en-US" sz="900" dirty="0" err="1">
                <a:latin typeface="+mn-lt"/>
              </a:rPr>
              <a:t>Rousettus</a:t>
            </a:r>
            <a:r>
              <a:rPr lang="en-US" sz="900" dirty="0">
                <a:latin typeface="+mn-lt"/>
              </a:rPr>
              <a:t>. </a:t>
            </a:r>
          </a:p>
        </p:txBody>
      </p:sp>
      <p:sp>
        <p:nvSpPr>
          <p:cNvPr id="33796" name="Header Placeholder 3"/>
          <p:cNvSpPr>
            <a:spLocks noGrp="1"/>
          </p:cNvSpPr>
          <p:nvPr>
            <p:ph type="hdr" sz="quarter"/>
          </p:nvPr>
        </p:nvSpPr>
        <p:spPr>
          <a:noFill/>
          <a:ln>
            <a:miter lim="800000"/>
            <a:headEnd/>
            <a:tailEnd/>
          </a:ln>
        </p:spPr>
        <p:txBody>
          <a:bodyPr/>
          <a:lstStyle/>
          <a:p>
            <a:pPr defTabSz="930275"/>
            <a:r>
              <a:rPr lang="en-US" altLang="en-US">
                <a:solidFill>
                  <a:prstClr val="black"/>
                </a:solidFill>
              </a:rPr>
              <a:t>Ebola et Marburg à l’interface homme-animal</a:t>
            </a:r>
          </a:p>
        </p:txBody>
      </p:sp>
      <p:sp>
        <p:nvSpPr>
          <p:cNvPr id="33797" name="Date Placeholder 4"/>
          <p:cNvSpPr>
            <a:spLocks noGrp="1"/>
          </p:cNvSpPr>
          <p:nvPr>
            <p:ph type="dt" sz="quarter" idx="1"/>
          </p:nvPr>
        </p:nvSpPr>
        <p:spPr>
          <a:noFill/>
          <a:ln>
            <a:miter lim="800000"/>
            <a:headEnd/>
            <a:tailEnd/>
          </a:ln>
        </p:spPr>
        <p:txBody>
          <a:bodyPr/>
          <a:lstStyle/>
          <a:p>
            <a:pPr defTabSz="930275"/>
            <a:fld id="{D9E79F74-0D80-40D7-BC3B-C643CDBC3A8D}" type="datetime3">
              <a:rPr lang="en-US" altLang="en-US">
                <a:solidFill>
                  <a:prstClr val="black"/>
                </a:solidFill>
                <a:latin typeface="Times New Roman" pitchFamily="18" charset="0"/>
                <a:cs typeface="Arial" charset="0"/>
              </a:rPr>
              <a:pPr defTabSz="930275"/>
              <a:t>13 June 2018</a:t>
            </a:fld>
            <a:endParaRPr lang="en-US" altLang="en-US">
              <a:solidFill>
                <a:prstClr val="black"/>
              </a:solidFill>
              <a:latin typeface="Times New Roman" pitchFamily="18" charset="0"/>
              <a:cs typeface="Arial" charset="0"/>
            </a:endParaRPr>
          </a:p>
        </p:txBody>
      </p:sp>
      <p:sp>
        <p:nvSpPr>
          <p:cNvPr id="33798" name="Footer Placeholder 5"/>
          <p:cNvSpPr>
            <a:spLocks noGrp="1"/>
          </p:cNvSpPr>
          <p:nvPr>
            <p:ph type="ftr" sz="quarter" idx="4"/>
          </p:nvPr>
        </p:nvSpPr>
        <p:spPr>
          <a:noFill/>
          <a:ln>
            <a:miter lim="800000"/>
            <a:headEnd/>
            <a:tailEnd/>
          </a:ln>
        </p:spPr>
        <p:txBody>
          <a:bodyPr/>
          <a:lstStyle/>
          <a:p>
            <a:pPr defTabSz="930275"/>
            <a:r>
              <a:rPr lang="en-US" altLang="en-US">
                <a:solidFill>
                  <a:prstClr val="black"/>
                </a:solidFill>
              </a:rPr>
              <a:t>Pierre Formenty</a:t>
            </a:r>
          </a:p>
        </p:txBody>
      </p:sp>
      <p:sp>
        <p:nvSpPr>
          <p:cNvPr id="33799" name="Slide Number Placeholder 6"/>
          <p:cNvSpPr>
            <a:spLocks noGrp="1"/>
          </p:cNvSpPr>
          <p:nvPr>
            <p:ph type="sldNum" sz="quarter" idx="5"/>
          </p:nvPr>
        </p:nvSpPr>
        <p:spPr>
          <a:noFill/>
          <a:ln>
            <a:miter lim="800000"/>
            <a:headEnd/>
            <a:tailEnd/>
          </a:ln>
        </p:spPr>
        <p:txBody>
          <a:bodyPr/>
          <a:lstStyle/>
          <a:p>
            <a:pPr defTabSz="930275"/>
            <a:fld id="{C2279744-A79D-4D57-B73A-2F8BD00FD0A3}" type="slidenum">
              <a:rPr lang="en-US" altLang="en-US">
                <a:solidFill>
                  <a:prstClr val="black"/>
                </a:solidFill>
                <a:latin typeface="Times New Roman" pitchFamily="18" charset="0"/>
                <a:cs typeface="Arial" charset="0"/>
              </a:rPr>
              <a:pPr defTabSz="930275"/>
              <a:t>5</a:t>
            </a:fld>
            <a:endParaRPr lang="en-US" altLang="en-US">
              <a:solidFill>
                <a:prstClr val="black"/>
              </a:solidFill>
              <a:latin typeface="Times New Roman" pitchFamily="18" charset="0"/>
              <a:cs typeface="Arial" charset="0"/>
            </a:endParaRPr>
          </a:p>
        </p:txBody>
      </p:sp>
    </p:spTree>
    <p:extLst>
      <p:ext uri="{BB962C8B-B14F-4D97-AF65-F5344CB8AC3E}">
        <p14:creationId xmlns:p14="http://schemas.microsoft.com/office/powerpoint/2010/main" val="3599435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Nous pouvons peut-être utiliser ces éléments ainsi que les textes des diapositives comme notes des diapositives.</a:t>
            </a:r>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solidFill>
                  <a:prstClr val="black"/>
                </a:solidFill>
              </a:rPr>
              <a:pPr/>
              <a:t>6</a:t>
            </a:fld>
            <a:endParaRPr lang="en-US" altLang="en-US">
              <a:solidFill>
                <a:prstClr val="black"/>
              </a:solidFill>
            </a:endParaRPr>
          </a:p>
        </p:txBody>
      </p:sp>
    </p:spTree>
    <p:extLst>
      <p:ext uri="{BB962C8B-B14F-4D97-AF65-F5344CB8AC3E}">
        <p14:creationId xmlns:p14="http://schemas.microsoft.com/office/powerpoint/2010/main" val="1070164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p:spPr>
        <p:txBody>
          <a:bodyPr/>
          <a:lstStyle/>
          <a:p>
            <a:endParaRPr lang="en-GB" altLang="en-US">
              <a:cs typeface="Arial" charset="0"/>
            </a:endParaRPr>
          </a:p>
        </p:txBody>
      </p:sp>
      <p:sp>
        <p:nvSpPr>
          <p:cNvPr id="31748" name="Slide Number Placeholder 3"/>
          <p:cNvSpPr>
            <a:spLocks noGrp="1"/>
          </p:cNvSpPr>
          <p:nvPr>
            <p:ph type="sldNum" sz="quarter" idx="5"/>
          </p:nvPr>
        </p:nvSpPr>
        <p:spPr>
          <a:noFill/>
          <a:ln>
            <a:miter lim="800000"/>
            <a:headEnd/>
            <a:tailEnd/>
          </a:ln>
        </p:spPr>
        <p:txBody>
          <a:bodyPr/>
          <a:lstStyle/>
          <a:p>
            <a:pPr defTabSz="930275"/>
            <a:fld id="{400B4EB4-7B26-47A1-B85C-761F67264B42}" type="slidenum">
              <a:rPr lang="en-GB" altLang="en-US">
                <a:solidFill>
                  <a:prstClr val="black"/>
                </a:solidFill>
                <a:latin typeface="Times New Roman" pitchFamily="18" charset="0"/>
                <a:cs typeface="Arial" charset="0"/>
              </a:rPr>
              <a:pPr defTabSz="930275"/>
              <a:t>7</a:t>
            </a:fld>
            <a:endParaRPr lang="en-GB" altLang="en-US">
              <a:solidFill>
                <a:prstClr val="black"/>
              </a:solidFill>
              <a:latin typeface="Times New Roman" pitchFamily="18" charset="0"/>
              <a:cs typeface="Arial" charset="0"/>
            </a:endParaRPr>
          </a:p>
        </p:txBody>
      </p:sp>
    </p:spTree>
    <p:extLst>
      <p:ext uri="{BB962C8B-B14F-4D97-AF65-F5344CB8AC3E}">
        <p14:creationId xmlns:p14="http://schemas.microsoft.com/office/powerpoint/2010/main" val="2671891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p:spPr>
        <p:txBody>
          <a:bodyPr/>
          <a:lstStyle/>
          <a:p>
            <a:endParaRPr lang="en-GB" altLang="en-US">
              <a:cs typeface="Arial" charset="0"/>
            </a:endParaRPr>
          </a:p>
        </p:txBody>
      </p:sp>
      <p:sp>
        <p:nvSpPr>
          <p:cNvPr id="31748" name="Slide Number Placeholder 3"/>
          <p:cNvSpPr>
            <a:spLocks noGrp="1"/>
          </p:cNvSpPr>
          <p:nvPr>
            <p:ph type="sldNum" sz="quarter" idx="5"/>
          </p:nvPr>
        </p:nvSpPr>
        <p:spPr>
          <a:noFill/>
          <a:ln>
            <a:miter lim="800000"/>
            <a:headEnd/>
            <a:tailEnd/>
          </a:ln>
        </p:spPr>
        <p:txBody>
          <a:bodyPr/>
          <a:lstStyle/>
          <a:p>
            <a:pPr defTabSz="930275"/>
            <a:fld id="{400B4EB4-7B26-47A1-B85C-761F67264B42}" type="slidenum">
              <a:rPr lang="en-GB" altLang="en-US">
                <a:solidFill>
                  <a:prstClr val="black"/>
                </a:solidFill>
                <a:latin typeface="Times New Roman" pitchFamily="18" charset="0"/>
                <a:cs typeface="Arial" charset="0"/>
              </a:rPr>
              <a:pPr defTabSz="930275"/>
              <a:t>8</a:t>
            </a:fld>
            <a:endParaRPr lang="en-GB" altLang="en-US">
              <a:solidFill>
                <a:prstClr val="black"/>
              </a:solidFill>
              <a:latin typeface="Times New Roman" pitchFamily="18" charset="0"/>
              <a:cs typeface="Arial" charset="0"/>
            </a:endParaRPr>
          </a:p>
        </p:txBody>
      </p:sp>
    </p:spTree>
    <p:extLst>
      <p:ext uri="{BB962C8B-B14F-4D97-AF65-F5344CB8AC3E}">
        <p14:creationId xmlns:p14="http://schemas.microsoft.com/office/powerpoint/2010/main" val="29302814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fr-FR" dirty="0">
                <a:solidFill>
                  <a:prstClr val="black"/>
                </a:solidFill>
              </a:rPr>
              <a:t>GO Training on Contact </a:t>
            </a:r>
            <a:r>
              <a:rPr lang="fr-FR" dirty="0" err="1">
                <a:solidFill>
                  <a:prstClr val="black"/>
                </a:solidFill>
              </a:rPr>
              <a:t>Tracing</a:t>
            </a:r>
            <a:endParaRPr lang="fr-FR" dirty="0">
              <a:solidFill>
                <a:prstClr val="black"/>
              </a:solidFill>
            </a:endParaRPr>
          </a:p>
        </p:txBody>
      </p:sp>
      <p:sp>
        <p:nvSpPr>
          <p:cNvPr id="5" name="Date Placeholder 4"/>
          <p:cNvSpPr>
            <a:spLocks noGrp="1"/>
          </p:cNvSpPr>
          <p:nvPr>
            <p:ph type="dt" idx="11"/>
          </p:nvPr>
        </p:nvSpPr>
        <p:spPr/>
        <p:txBody>
          <a:bodyPr/>
          <a:lstStyle/>
          <a:p>
            <a:fld id="{7C969E0E-62EA-4B97-9399-5D48EDD050DB}" type="datetime1">
              <a:rPr lang="fr-FR" smtClean="0">
                <a:solidFill>
                  <a:prstClr val="black"/>
                </a:solidFill>
              </a:rPr>
              <a:pPr/>
              <a:t>13/06/2018</a:t>
            </a:fld>
            <a:endParaRPr lang="fr-FR" dirty="0">
              <a:solidFill>
                <a:prstClr val="black"/>
              </a:solidFill>
            </a:endParaRPr>
          </a:p>
        </p:txBody>
      </p:sp>
    </p:spTree>
    <p:extLst>
      <p:ext uri="{BB962C8B-B14F-4D97-AF65-F5344CB8AC3E}">
        <p14:creationId xmlns:p14="http://schemas.microsoft.com/office/powerpoint/2010/main" val="4506334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fr-FR" dirty="0">
                <a:solidFill>
                  <a:prstClr val="black"/>
                </a:solidFill>
              </a:rPr>
              <a:t>GO Training on Contact </a:t>
            </a:r>
            <a:r>
              <a:rPr lang="fr-FR" dirty="0" err="1">
                <a:solidFill>
                  <a:prstClr val="black"/>
                </a:solidFill>
              </a:rPr>
              <a:t>Tracing</a:t>
            </a:r>
            <a:endParaRPr lang="fr-FR" dirty="0">
              <a:solidFill>
                <a:prstClr val="black"/>
              </a:solidFill>
            </a:endParaRPr>
          </a:p>
        </p:txBody>
      </p:sp>
      <p:sp>
        <p:nvSpPr>
          <p:cNvPr id="5" name="Date Placeholder 4"/>
          <p:cNvSpPr>
            <a:spLocks noGrp="1"/>
          </p:cNvSpPr>
          <p:nvPr>
            <p:ph type="dt" idx="11"/>
          </p:nvPr>
        </p:nvSpPr>
        <p:spPr/>
        <p:txBody>
          <a:bodyPr/>
          <a:lstStyle/>
          <a:p>
            <a:fld id="{7A0093CF-0C82-40C7-A44F-3559C1637102}" type="datetime1">
              <a:rPr lang="fr-FR" smtClean="0">
                <a:solidFill>
                  <a:prstClr val="black"/>
                </a:solidFill>
              </a:rPr>
              <a:pPr/>
              <a:t>13/06/2018</a:t>
            </a:fld>
            <a:endParaRPr lang="fr-FR" dirty="0">
              <a:solidFill>
                <a:prstClr val="black"/>
              </a:solidFill>
            </a:endParaRPr>
          </a:p>
        </p:txBody>
      </p:sp>
    </p:spTree>
    <p:extLst>
      <p:ext uri="{BB962C8B-B14F-4D97-AF65-F5344CB8AC3E}">
        <p14:creationId xmlns:p14="http://schemas.microsoft.com/office/powerpoint/2010/main" val="7610005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9" name="Group 8"/>
          <p:cNvGrpSpPr/>
          <p:nvPr userDrawn="1"/>
        </p:nvGrpSpPr>
        <p:grpSpPr>
          <a:xfrm>
            <a:off x="0" y="6096000"/>
            <a:ext cx="9144000" cy="762000"/>
            <a:chOff x="0" y="6096000"/>
            <a:chExt cx="9144000" cy="76200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rtl="1" fontAlgn="base">
                <a:spcBef>
                  <a:spcPct val="0"/>
                </a:spcBef>
                <a:spcAft>
                  <a:spcPct val="0"/>
                </a:spcAft>
              </a:pPr>
              <a:endParaRPr lang="en-US" sz="1400" b="1">
                <a:solidFill>
                  <a:srgbClr val="FFFFFF"/>
                </a:solidFill>
                <a:latin typeface="Arial" charset="0"/>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90"/>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rtl="1" fontAlgn="base">
                  <a:spcBef>
                    <a:spcPct val="0"/>
                  </a:spcBef>
                  <a:spcAft>
                    <a:spcPct val="0"/>
                  </a:spcAft>
                </a:pPr>
                <a:endParaRPr lang="en-US" sz="3400" b="1">
                  <a:solidFill>
                    <a:srgbClr val="000066"/>
                  </a:solidFill>
                  <a:latin typeface="Arial" charset="0"/>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grpSp>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039" indent="0" algn="ctr">
              <a:buNone/>
              <a:defRPr>
                <a:solidFill>
                  <a:schemeClr val="tx1">
                    <a:tint val="75000"/>
                  </a:schemeClr>
                </a:solidFill>
              </a:defRPr>
            </a:lvl2pPr>
            <a:lvl3pPr marL="914077" indent="0" algn="ctr">
              <a:buNone/>
              <a:defRPr>
                <a:solidFill>
                  <a:schemeClr val="tx1">
                    <a:tint val="75000"/>
                  </a:schemeClr>
                </a:solidFill>
              </a:defRPr>
            </a:lvl3pPr>
            <a:lvl4pPr marL="1371116" indent="0" algn="ctr">
              <a:buNone/>
              <a:defRPr>
                <a:solidFill>
                  <a:schemeClr val="tx1">
                    <a:tint val="75000"/>
                  </a:schemeClr>
                </a:solidFill>
              </a:defRPr>
            </a:lvl4pPr>
            <a:lvl5pPr marL="1828155" indent="0" algn="ctr">
              <a:buNone/>
              <a:defRPr>
                <a:solidFill>
                  <a:schemeClr val="tx1">
                    <a:tint val="75000"/>
                  </a:schemeClr>
                </a:solidFill>
              </a:defRPr>
            </a:lvl5pPr>
            <a:lvl6pPr marL="2285192" indent="0" algn="ctr">
              <a:buNone/>
              <a:defRPr>
                <a:solidFill>
                  <a:schemeClr val="tx1">
                    <a:tint val="75000"/>
                  </a:schemeClr>
                </a:solidFill>
              </a:defRPr>
            </a:lvl6pPr>
            <a:lvl7pPr marL="2742232" indent="0" algn="ctr">
              <a:buNone/>
              <a:defRPr>
                <a:solidFill>
                  <a:schemeClr val="tx1">
                    <a:tint val="75000"/>
                  </a:schemeClr>
                </a:solidFill>
              </a:defRPr>
            </a:lvl7pPr>
            <a:lvl8pPr marL="3199271" indent="0" algn="ctr">
              <a:buNone/>
              <a:defRPr>
                <a:solidFill>
                  <a:schemeClr val="tx1">
                    <a:tint val="75000"/>
                  </a:schemeClr>
                </a:solidFill>
              </a:defRPr>
            </a:lvl8pPr>
            <a:lvl9pPr marL="3656308"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21511527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039" indent="0">
              <a:buNone/>
              <a:defRPr sz="2800"/>
            </a:lvl2pPr>
            <a:lvl3pPr marL="914077" indent="0">
              <a:buNone/>
              <a:defRPr sz="2400"/>
            </a:lvl3pPr>
            <a:lvl4pPr marL="1371116" indent="0">
              <a:buNone/>
              <a:defRPr sz="2000"/>
            </a:lvl4pPr>
            <a:lvl5pPr marL="1828155" indent="0">
              <a:buNone/>
              <a:defRPr sz="2000"/>
            </a:lvl5pPr>
            <a:lvl6pPr marL="2285192" indent="0">
              <a:buNone/>
              <a:defRPr sz="2000"/>
            </a:lvl6pPr>
            <a:lvl7pPr marL="2742232" indent="0">
              <a:buNone/>
              <a:defRPr sz="2000"/>
            </a:lvl7pPr>
            <a:lvl8pPr marL="3199271" indent="0">
              <a:buNone/>
              <a:defRPr sz="2000"/>
            </a:lvl8pPr>
            <a:lvl9pPr marL="3656308"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39" indent="0">
              <a:buNone/>
              <a:defRPr sz="1200"/>
            </a:lvl2pPr>
            <a:lvl3pPr marL="914077" indent="0">
              <a:buNone/>
              <a:defRPr sz="1000"/>
            </a:lvl3pPr>
            <a:lvl4pPr marL="1371116" indent="0">
              <a:buNone/>
              <a:defRPr sz="900"/>
            </a:lvl4pPr>
            <a:lvl5pPr marL="1828155" indent="0">
              <a:buNone/>
              <a:defRPr sz="900"/>
            </a:lvl5pPr>
            <a:lvl6pPr marL="2285192" indent="0">
              <a:buNone/>
              <a:defRPr sz="900"/>
            </a:lvl6pPr>
            <a:lvl7pPr marL="2742232" indent="0">
              <a:buNone/>
              <a:defRPr sz="900"/>
            </a:lvl7pPr>
            <a:lvl8pPr marL="3199271" indent="0">
              <a:buNone/>
              <a:defRPr sz="900"/>
            </a:lvl8pPr>
            <a:lvl9pPr marL="3656308"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26404623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5808308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039" indent="0">
              <a:buNone/>
              <a:defRPr sz="2000" b="1"/>
            </a:lvl2pPr>
            <a:lvl3pPr marL="914077" indent="0">
              <a:buNone/>
              <a:defRPr sz="1800" b="1"/>
            </a:lvl3pPr>
            <a:lvl4pPr marL="1371116" indent="0">
              <a:buNone/>
              <a:defRPr sz="1600" b="1"/>
            </a:lvl4pPr>
            <a:lvl5pPr marL="1828155" indent="0">
              <a:buNone/>
              <a:defRPr sz="1600" b="1"/>
            </a:lvl5pPr>
            <a:lvl6pPr marL="2285192" indent="0">
              <a:buNone/>
              <a:defRPr sz="1600" b="1"/>
            </a:lvl6pPr>
            <a:lvl7pPr marL="2742232" indent="0">
              <a:buNone/>
              <a:defRPr sz="1600" b="1"/>
            </a:lvl7pPr>
            <a:lvl8pPr marL="3199271" indent="0">
              <a:buNone/>
              <a:defRPr sz="1600" b="1"/>
            </a:lvl8pPr>
            <a:lvl9pPr marL="3656308"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039" indent="0">
              <a:buNone/>
              <a:defRPr sz="2000" b="1"/>
            </a:lvl2pPr>
            <a:lvl3pPr marL="914077" indent="0">
              <a:buNone/>
              <a:defRPr sz="1800" b="1"/>
            </a:lvl3pPr>
            <a:lvl4pPr marL="1371116" indent="0">
              <a:buNone/>
              <a:defRPr sz="1600" b="1"/>
            </a:lvl4pPr>
            <a:lvl5pPr marL="1828155" indent="0">
              <a:buNone/>
              <a:defRPr sz="1600" b="1"/>
            </a:lvl5pPr>
            <a:lvl6pPr marL="2285192" indent="0">
              <a:buNone/>
              <a:defRPr sz="1600" b="1"/>
            </a:lvl6pPr>
            <a:lvl7pPr marL="2742232" indent="0">
              <a:buNone/>
              <a:defRPr sz="1600" b="1"/>
            </a:lvl7pPr>
            <a:lvl8pPr marL="3199271" indent="0">
              <a:buNone/>
              <a:defRPr sz="1600" b="1"/>
            </a:lvl8pPr>
            <a:lvl9pPr marL="3656308"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38364893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40312216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p:nvPr>
        </p:nvSpPr>
        <p:spPr>
          <a:xfrm>
            <a:off x="0" y="0"/>
            <a:ext cx="9144000" cy="980728"/>
          </a:xfrm>
        </p:spPr>
        <p:txBody>
          <a:bodyPr/>
          <a:lstStyle/>
          <a:p>
            <a:r>
              <a:rPr lang="en-US"/>
              <a:t>Click to edit Master title style</a:t>
            </a:r>
            <a:endParaRPr lang="en-GB"/>
          </a:p>
        </p:txBody>
      </p:sp>
    </p:spTree>
    <p:extLst>
      <p:ext uri="{BB962C8B-B14F-4D97-AF65-F5344CB8AC3E}">
        <p14:creationId xmlns:p14="http://schemas.microsoft.com/office/powerpoint/2010/main" val="3045557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5"/>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42881476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1"/>
          </p:nvPr>
        </p:nvSpPr>
        <p:spPr>
          <a:xfrm>
            <a:off x="8382002" y="6481765"/>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1571926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a:xfrm>
            <a:off x="2915816" y="4941168"/>
            <a:ext cx="4648200" cy="365125"/>
          </a:xfrm>
        </p:spPr>
        <p:txBody>
          <a:bodyPr/>
          <a:lstStyle>
            <a:lvl1pPr>
              <a:defRPr smtClean="0"/>
            </a:lvl1pPr>
          </a:lstStyle>
          <a:p>
            <a:endParaRPr lang="en-US" dirty="0"/>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779695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1395639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039" indent="0">
              <a:buNone/>
              <a:defRPr sz="2000" b="1"/>
            </a:lvl2pPr>
            <a:lvl3pPr marL="914077" indent="0">
              <a:buNone/>
              <a:defRPr sz="1800" b="1"/>
            </a:lvl3pPr>
            <a:lvl4pPr marL="1371116" indent="0">
              <a:buNone/>
              <a:defRPr sz="1600" b="1"/>
            </a:lvl4pPr>
            <a:lvl5pPr marL="1828155" indent="0">
              <a:buNone/>
              <a:defRPr sz="1600" b="1"/>
            </a:lvl5pPr>
            <a:lvl6pPr marL="2285192" indent="0">
              <a:buNone/>
              <a:defRPr sz="1600" b="1"/>
            </a:lvl6pPr>
            <a:lvl7pPr marL="2742232" indent="0">
              <a:buNone/>
              <a:defRPr sz="1600" b="1"/>
            </a:lvl7pPr>
            <a:lvl8pPr marL="3199271" indent="0">
              <a:buNone/>
              <a:defRPr sz="1600" b="1"/>
            </a:lvl8pPr>
            <a:lvl9pPr marL="3656308"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039" indent="0">
              <a:buNone/>
              <a:defRPr sz="2000" b="1"/>
            </a:lvl2pPr>
            <a:lvl3pPr marL="914077" indent="0">
              <a:buNone/>
              <a:defRPr sz="1800" b="1"/>
            </a:lvl3pPr>
            <a:lvl4pPr marL="1371116" indent="0">
              <a:buNone/>
              <a:defRPr sz="1600" b="1"/>
            </a:lvl4pPr>
            <a:lvl5pPr marL="1828155" indent="0">
              <a:buNone/>
              <a:defRPr sz="1600" b="1"/>
            </a:lvl5pPr>
            <a:lvl6pPr marL="2285192" indent="0">
              <a:buNone/>
              <a:defRPr sz="1600" b="1"/>
            </a:lvl6pPr>
            <a:lvl7pPr marL="2742232" indent="0">
              <a:buNone/>
              <a:defRPr sz="1600" b="1"/>
            </a:lvl7pPr>
            <a:lvl8pPr marL="3199271" indent="0">
              <a:buNone/>
              <a:defRPr sz="1600" b="1"/>
            </a:lvl8pPr>
            <a:lvl9pPr marL="3656308"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3743495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423437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1350822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0"/>
            <a:ext cx="3008313" cy="4691063"/>
          </a:xfrm>
        </p:spPr>
        <p:txBody>
          <a:bodyPr/>
          <a:lstStyle>
            <a:lvl1pPr marL="0" indent="0">
              <a:buNone/>
              <a:defRPr sz="1400"/>
            </a:lvl1pPr>
            <a:lvl2pPr marL="457039" indent="0">
              <a:buNone/>
              <a:defRPr sz="1200"/>
            </a:lvl2pPr>
            <a:lvl3pPr marL="914077" indent="0">
              <a:buNone/>
              <a:defRPr sz="1000"/>
            </a:lvl3pPr>
            <a:lvl4pPr marL="1371116" indent="0">
              <a:buNone/>
              <a:defRPr sz="900"/>
            </a:lvl4pPr>
            <a:lvl5pPr marL="1828155" indent="0">
              <a:buNone/>
              <a:defRPr sz="900"/>
            </a:lvl5pPr>
            <a:lvl6pPr marL="2285192" indent="0">
              <a:buNone/>
              <a:defRPr sz="900"/>
            </a:lvl6pPr>
            <a:lvl7pPr marL="2742232" indent="0">
              <a:buNone/>
              <a:defRPr sz="900"/>
            </a:lvl7pPr>
            <a:lvl8pPr marL="3199271" indent="0">
              <a:buNone/>
              <a:defRPr sz="900"/>
            </a:lvl8pPr>
            <a:lvl9pPr marL="3656308"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12660947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9"/>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1"/>
            <a:ext cx="4648200" cy="365125"/>
          </a:xfrm>
          <a:prstGeom prst="rect">
            <a:avLst/>
          </a:prstGeom>
        </p:spPr>
        <p:txBody>
          <a:bodyPr vert="horz" wrap="square" lIns="91424" tIns="45712" rIns="91424" bIns="45712" numCol="1" anchor="ctr" anchorCtr="0" compatLnSpc="1">
            <a:prstTxWarp prst="textNoShape">
              <a:avLst/>
            </a:prstTxWarp>
          </a:bodyPr>
          <a:lstStyle>
            <a:lvl1pPr algn="ctr">
              <a:defRPr sz="1200">
                <a:solidFill>
                  <a:srgbClr val="898989"/>
                </a:solidFill>
              </a:defRPr>
            </a:lvl1pPr>
          </a:lstStyle>
          <a:p>
            <a:pPr rtl="1" fontAlgn="base">
              <a:spcBef>
                <a:spcPct val="0"/>
              </a:spcBef>
              <a:spcAft>
                <a:spcPct val="0"/>
              </a:spcAft>
              <a:defRPr/>
            </a:pPr>
            <a:r>
              <a:rPr lang="en-US" b="1">
                <a:latin typeface="Arial" charset="0"/>
                <a:cs typeface="Arial" charset="0"/>
              </a:rPr>
              <a:t>Rapid Response Teams Training</a:t>
            </a:r>
          </a:p>
        </p:txBody>
      </p:sp>
      <p:sp>
        <p:nvSpPr>
          <p:cNvPr id="6" name="Slide Number Placeholder 5"/>
          <p:cNvSpPr>
            <a:spLocks noGrp="1"/>
          </p:cNvSpPr>
          <p:nvPr>
            <p:ph type="sldNum" sz="quarter" idx="4"/>
          </p:nvPr>
        </p:nvSpPr>
        <p:spPr>
          <a:xfrm>
            <a:off x="8502650" y="6481764"/>
            <a:ext cx="609600" cy="365125"/>
          </a:xfrm>
          <a:prstGeom prst="rect">
            <a:avLst/>
          </a:prstGeom>
        </p:spPr>
        <p:txBody>
          <a:bodyPr vert="horz" wrap="square" lIns="91424" tIns="45712" rIns="91424" bIns="45712" numCol="1" anchor="ctr" anchorCtr="0" compatLnSpc="1">
            <a:prstTxWarp prst="textNoShape">
              <a:avLst/>
            </a:prstTxWarp>
          </a:bodyPr>
          <a:lstStyle>
            <a:lvl1pPr algn="r">
              <a:defRPr sz="1200">
                <a:solidFill>
                  <a:srgbClr val="898989"/>
                </a:solidFill>
              </a:defRPr>
            </a:lvl1pPr>
          </a:lstStyle>
          <a:p>
            <a:pPr rtl="1" fontAlgn="base">
              <a:spcBef>
                <a:spcPct val="0"/>
              </a:spcBef>
              <a:spcAft>
                <a:spcPct val="0"/>
              </a:spcAft>
            </a:pPr>
            <a:fld id="{264479D6-E1AD-4E5B-A4F8-2E59461ED891}" type="slidenum">
              <a:rPr lang="en-US" b="1">
                <a:latin typeface="Arial" charset="0"/>
                <a:cs typeface="Arial" charset="0"/>
              </a:rPr>
              <a:pPr rtl="1" fontAlgn="base">
                <a:spcBef>
                  <a:spcPct val="0"/>
                </a:spcBef>
                <a:spcAft>
                  <a:spcPct val="0"/>
                </a:spcAft>
              </a:pPr>
              <a:t>‹#›</a:t>
            </a:fld>
            <a:endParaRPr lang="en-US" b="1">
              <a:latin typeface="Arial" charset="0"/>
              <a:cs typeface="Arial" charset="0"/>
            </a:endParaRPr>
          </a:p>
        </p:txBody>
      </p:sp>
      <p:sp>
        <p:nvSpPr>
          <p:cNvPr id="7" name="Subtitle 2"/>
          <p:cNvSpPr txBox="1">
            <a:spLocks/>
          </p:cNvSpPr>
          <p:nvPr userDrawn="1"/>
        </p:nvSpPr>
        <p:spPr>
          <a:xfrm>
            <a:off x="2209800" y="6176963"/>
            <a:ext cx="4267200" cy="304800"/>
          </a:xfrm>
          <a:prstGeom prst="rect">
            <a:avLst/>
          </a:prstGeom>
        </p:spPr>
        <p:txBody>
          <a:bodyPr lIns="91424" tIns="45712" rIns="91424" bIns="45712"/>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b="1">
                <a:solidFill>
                  <a:srgbClr val="FFFFFF"/>
                </a:solidFill>
                <a:ea typeface="Calibri"/>
              </a:rPr>
              <a:t>Rapid Response Teams Training</a:t>
            </a:r>
            <a:endParaRPr lang="fr-FR" sz="1400" b="1"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rtl="1" fontAlgn="base">
              <a:spcBef>
                <a:spcPct val="0"/>
              </a:spcBef>
              <a:spcAft>
                <a:spcPct val="0"/>
              </a:spcAft>
            </a:pPr>
            <a:endParaRPr lang="en-US" sz="1400" b="1">
              <a:solidFill>
                <a:srgbClr val="FFFFFF"/>
              </a:solidFill>
              <a:latin typeface="Arial" charset="0"/>
              <a:cs typeface="Calibri" pitchFamily="34" charset="0"/>
              <a:sym typeface="Calibri" pitchFamily="34" charset="0"/>
            </a:endParaRPr>
          </a:p>
        </p:txBody>
      </p:sp>
      <p:sp>
        <p:nvSpPr>
          <p:cNvPr id="9" name="Slide Number Placeholder 5"/>
          <p:cNvSpPr txBox="1">
            <a:spLocks/>
          </p:cNvSpPr>
          <p:nvPr userDrawn="1"/>
        </p:nvSpPr>
        <p:spPr>
          <a:xfrm>
            <a:off x="8686800" y="6481764"/>
            <a:ext cx="609600" cy="365125"/>
          </a:xfrm>
          <a:prstGeom prst="rect">
            <a:avLst/>
          </a:prstGeom>
        </p:spPr>
        <p:txBody>
          <a:bodyPr lIns="91424" tIns="45712" rIns="91424" bIns="45712"/>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rtl="1" eaLnBrk="1" fontAlgn="base" hangingPunct="1">
              <a:spcBef>
                <a:spcPct val="0"/>
              </a:spcBef>
              <a:spcAft>
                <a:spcPct val="0"/>
              </a:spcAft>
            </a:pPr>
            <a:fld id="{450384FD-CC80-4B09-A768-218B646411B4}" type="slidenum">
              <a:rPr lang="en-US" sz="1600" b="1">
                <a:solidFill>
                  <a:prstClr val="white"/>
                </a:solidFill>
              </a:rPr>
              <a:pPr rtl="1" eaLnBrk="1" fontAlgn="base" hangingPunct="1">
                <a:spcBef>
                  <a:spcPct val="0"/>
                </a:spcBef>
                <a:spcAft>
                  <a:spcPct val="0"/>
                </a:spcAft>
              </a:pPr>
              <a:t>‹#›</a:t>
            </a:fld>
            <a:endParaRPr lang="en-US" sz="1600" b="1">
              <a:solidFill>
                <a:prstClr val="white"/>
              </a:solidFill>
            </a:endParaRPr>
          </a:p>
        </p:txBody>
      </p:sp>
      <p:grpSp>
        <p:nvGrpSpPr>
          <p:cNvPr id="1033" name="Group 147"/>
          <p:cNvGrpSpPr>
            <a:grpSpLocks noChangeAspect="1"/>
          </p:cNvGrpSpPr>
          <p:nvPr userDrawn="1"/>
        </p:nvGrpSpPr>
        <p:grpSpPr bwMode="auto">
          <a:xfrm>
            <a:off x="133350" y="6173789"/>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rtl="1" fontAlgn="base">
                <a:spcBef>
                  <a:spcPct val="0"/>
                </a:spcBef>
                <a:spcAft>
                  <a:spcPct val="0"/>
                </a:spcAft>
              </a:pPr>
              <a:endParaRPr lang="en-US" sz="3400" b="1">
                <a:solidFill>
                  <a:srgbClr val="000066"/>
                </a:solidFill>
                <a:latin typeface="Arial" charset="0"/>
                <a:cs typeface="Calibri" pitchFamily="34" charset="0"/>
                <a:sym typeface="Calibri" pitchFamily="34" charset="0"/>
              </a:endParaRPr>
            </a:p>
          </p:txBody>
        </p:sp>
        <p:pic>
          <p:nvPicPr>
            <p:cNvPr id="1036" name="image1.pn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1" y="6478588"/>
            <a:ext cx="2909739" cy="276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4" tIns="45712" rIns="91424" bIns="45712">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rtl="1" eaLnBrk="1" fontAlgn="base" hangingPunct="1">
              <a:spcBef>
                <a:spcPct val="0"/>
              </a:spcBef>
              <a:spcAft>
                <a:spcPct val="0"/>
              </a:spcAft>
            </a:pPr>
            <a:r>
              <a:rPr lang="fr-FR" sz="1200" b="1">
                <a:solidFill>
                  <a:prstClr val="white"/>
                </a:solidFill>
                <a:latin typeface="Arial Narrow" pitchFamily="34" charset="0"/>
              </a:rPr>
              <a:t>Formation des Équipes d’Intervention Rapide</a:t>
            </a:r>
            <a:endParaRPr lang="en-GB" sz="1200" b="1">
              <a:solidFill>
                <a:prstClr val="white"/>
              </a:solidFill>
              <a:latin typeface="Arial Narrow" pitchFamily="34" charset="0"/>
            </a:endParaRPr>
          </a:p>
        </p:txBody>
      </p:sp>
    </p:spTree>
    <p:extLst>
      <p:ext uri="{BB962C8B-B14F-4D97-AF65-F5344CB8AC3E}">
        <p14:creationId xmlns:p14="http://schemas.microsoft.com/office/powerpoint/2010/main" val="172280574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119" algn="ctr" rtl="0" fontAlgn="base">
        <a:spcBef>
          <a:spcPct val="0"/>
        </a:spcBef>
        <a:spcAft>
          <a:spcPct val="0"/>
        </a:spcAft>
        <a:defRPr sz="4400">
          <a:solidFill>
            <a:srgbClr val="632523"/>
          </a:solidFill>
          <a:latin typeface="Arial" charset="0"/>
          <a:cs typeface="Arial" charset="0"/>
        </a:defRPr>
      </a:lvl6pPr>
      <a:lvl7pPr marL="914239" algn="ctr" rtl="0" fontAlgn="base">
        <a:spcBef>
          <a:spcPct val="0"/>
        </a:spcBef>
        <a:spcAft>
          <a:spcPct val="0"/>
        </a:spcAft>
        <a:defRPr sz="4400">
          <a:solidFill>
            <a:srgbClr val="632523"/>
          </a:solidFill>
          <a:latin typeface="Arial" charset="0"/>
          <a:cs typeface="Arial" charset="0"/>
        </a:defRPr>
      </a:lvl7pPr>
      <a:lvl8pPr marL="1371358" algn="ctr" rtl="0" fontAlgn="base">
        <a:spcBef>
          <a:spcPct val="0"/>
        </a:spcBef>
        <a:spcAft>
          <a:spcPct val="0"/>
        </a:spcAft>
        <a:defRPr sz="4400">
          <a:solidFill>
            <a:srgbClr val="632523"/>
          </a:solidFill>
          <a:latin typeface="Arial" charset="0"/>
          <a:cs typeface="Arial" charset="0"/>
        </a:defRPr>
      </a:lvl8pPr>
      <a:lvl9pPr marL="1828477" algn="ctr" rtl="0" fontAlgn="base">
        <a:spcBef>
          <a:spcPct val="0"/>
        </a:spcBef>
        <a:spcAft>
          <a:spcPct val="0"/>
        </a:spcAft>
        <a:defRPr sz="4400">
          <a:solidFill>
            <a:srgbClr val="632523"/>
          </a:solidFill>
          <a:latin typeface="Arial" charset="0"/>
          <a:cs typeface="Arial" charset="0"/>
        </a:defRPr>
      </a:lvl9pPr>
    </p:titleStyle>
    <p:bodyStyle>
      <a:lvl1pPr marL="342839" indent="-342839"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819" indent="-28570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2798" indent="-22856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599918" indent="-22856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037" indent="-22856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156" indent="-228560" algn="l" defTabSz="914239"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75" indent="-228560" algn="l" defTabSz="91423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95" indent="-228560" algn="l" defTabSz="91423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514" indent="-228560" algn="l" defTabSz="91423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39" rtl="0" eaLnBrk="1" latinLnBrk="0" hangingPunct="1">
        <a:defRPr sz="1800" kern="1200">
          <a:solidFill>
            <a:schemeClr val="tx1"/>
          </a:solidFill>
          <a:latin typeface="+mn-lt"/>
          <a:ea typeface="+mn-ea"/>
          <a:cs typeface="+mn-cs"/>
        </a:defRPr>
      </a:lvl1pPr>
      <a:lvl2pPr marL="457119" algn="l" defTabSz="914239" rtl="0" eaLnBrk="1" latinLnBrk="0" hangingPunct="1">
        <a:defRPr sz="1800" kern="1200">
          <a:solidFill>
            <a:schemeClr val="tx1"/>
          </a:solidFill>
          <a:latin typeface="+mn-lt"/>
          <a:ea typeface="+mn-ea"/>
          <a:cs typeface="+mn-cs"/>
        </a:defRPr>
      </a:lvl2pPr>
      <a:lvl3pPr marL="914239" algn="l" defTabSz="914239" rtl="0" eaLnBrk="1" latinLnBrk="0" hangingPunct="1">
        <a:defRPr sz="1800" kern="1200">
          <a:solidFill>
            <a:schemeClr val="tx1"/>
          </a:solidFill>
          <a:latin typeface="+mn-lt"/>
          <a:ea typeface="+mn-ea"/>
          <a:cs typeface="+mn-cs"/>
        </a:defRPr>
      </a:lvl3pPr>
      <a:lvl4pPr marL="1371358" algn="l" defTabSz="914239" rtl="0" eaLnBrk="1" latinLnBrk="0" hangingPunct="1">
        <a:defRPr sz="1800" kern="1200">
          <a:solidFill>
            <a:schemeClr val="tx1"/>
          </a:solidFill>
          <a:latin typeface="+mn-lt"/>
          <a:ea typeface="+mn-ea"/>
          <a:cs typeface="+mn-cs"/>
        </a:defRPr>
      </a:lvl4pPr>
      <a:lvl5pPr marL="1828477" algn="l" defTabSz="914239" rtl="0" eaLnBrk="1" latinLnBrk="0" hangingPunct="1">
        <a:defRPr sz="1800" kern="1200">
          <a:solidFill>
            <a:schemeClr val="tx1"/>
          </a:solidFill>
          <a:latin typeface="+mn-lt"/>
          <a:ea typeface="+mn-ea"/>
          <a:cs typeface="+mn-cs"/>
        </a:defRPr>
      </a:lvl5pPr>
      <a:lvl6pPr marL="2285596" algn="l" defTabSz="914239" rtl="0" eaLnBrk="1" latinLnBrk="0" hangingPunct="1">
        <a:defRPr sz="1800" kern="1200">
          <a:solidFill>
            <a:schemeClr val="tx1"/>
          </a:solidFill>
          <a:latin typeface="+mn-lt"/>
          <a:ea typeface="+mn-ea"/>
          <a:cs typeface="+mn-cs"/>
        </a:defRPr>
      </a:lvl6pPr>
      <a:lvl7pPr marL="2742716" algn="l" defTabSz="914239" rtl="0" eaLnBrk="1" latinLnBrk="0" hangingPunct="1">
        <a:defRPr sz="1800" kern="1200">
          <a:solidFill>
            <a:schemeClr val="tx1"/>
          </a:solidFill>
          <a:latin typeface="+mn-lt"/>
          <a:ea typeface="+mn-ea"/>
          <a:cs typeface="+mn-cs"/>
        </a:defRPr>
      </a:lvl7pPr>
      <a:lvl8pPr marL="3199835" algn="l" defTabSz="914239" rtl="0" eaLnBrk="1" latinLnBrk="0" hangingPunct="1">
        <a:defRPr sz="1800" kern="1200">
          <a:solidFill>
            <a:schemeClr val="tx1"/>
          </a:solidFill>
          <a:latin typeface="+mn-lt"/>
          <a:ea typeface="+mn-ea"/>
          <a:cs typeface="+mn-cs"/>
        </a:defRPr>
      </a:lvl8pPr>
      <a:lvl9pPr marL="3656954" algn="l" defTabSz="91423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tags" Target="../tags/tag29.xml"/><Relationship Id="rId13" Type="http://schemas.openxmlformats.org/officeDocument/2006/relationships/tags" Target="../tags/tag34.xml"/><Relationship Id="rId18" Type="http://schemas.openxmlformats.org/officeDocument/2006/relationships/tags" Target="../tags/tag39.xml"/><Relationship Id="rId3" Type="http://schemas.openxmlformats.org/officeDocument/2006/relationships/tags" Target="../tags/tag24.xml"/><Relationship Id="rId21" Type="http://schemas.openxmlformats.org/officeDocument/2006/relationships/tags" Target="../tags/tag42.xml"/><Relationship Id="rId7" Type="http://schemas.openxmlformats.org/officeDocument/2006/relationships/tags" Target="../tags/tag28.xml"/><Relationship Id="rId12" Type="http://schemas.openxmlformats.org/officeDocument/2006/relationships/tags" Target="../tags/tag33.xml"/><Relationship Id="rId17" Type="http://schemas.openxmlformats.org/officeDocument/2006/relationships/tags" Target="../tags/tag38.xml"/><Relationship Id="rId25" Type="http://schemas.openxmlformats.org/officeDocument/2006/relationships/notesSlide" Target="../notesSlides/notesSlide9.xml"/><Relationship Id="rId2" Type="http://schemas.openxmlformats.org/officeDocument/2006/relationships/tags" Target="../tags/tag23.xml"/><Relationship Id="rId16" Type="http://schemas.openxmlformats.org/officeDocument/2006/relationships/tags" Target="../tags/tag37.xml"/><Relationship Id="rId20" Type="http://schemas.openxmlformats.org/officeDocument/2006/relationships/tags" Target="../tags/tag41.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tags" Target="../tags/tag32.xml"/><Relationship Id="rId24" Type="http://schemas.openxmlformats.org/officeDocument/2006/relationships/slideLayout" Target="../slideLayouts/slideLayout3.xml"/><Relationship Id="rId5" Type="http://schemas.openxmlformats.org/officeDocument/2006/relationships/tags" Target="../tags/tag26.xml"/><Relationship Id="rId15" Type="http://schemas.openxmlformats.org/officeDocument/2006/relationships/tags" Target="../tags/tag36.xml"/><Relationship Id="rId23" Type="http://schemas.openxmlformats.org/officeDocument/2006/relationships/tags" Target="../tags/tag44.xml"/><Relationship Id="rId10" Type="http://schemas.openxmlformats.org/officeDocument/2006/relationships/tags" Target="../tags/tag31.xml"/><Relationship Id="rId19" Type="http://schemas.openxmlformats.org/officeDocument/2006/relationships/tags" Target="../tags/tag40.xml"/><Relationship Id="rId4" Type="http://schemas.openxmlformats.org/officeDocument/2006/relationships/tags" Target="../tags/tag25.xml"/><Relationship Id="rId9" Type="http://schemas.openxmlformats.org/officeDocument/2006/relationships/tags" Target="../tags/tag30.xml"/><Relationship Id="rId14" Type="http://schemas.openxmlformats.org/officeDocument/2006/relationships/tags" Target="../tags/tag35.xml"/><Relationship Id="rId22" Type="http://schemas.openxmlformats.org/officeDocument/2006/relationships/tags" Target="../tags/tag43.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46.xml"/><Relationship Id="rId1" Type="http://schemas.openxmlformats.org/officeDocument/2006/relationships/tags" Target="../tags/tag45.xml"/><Relationship Id="rId4"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8" Type="http://schemas.openxmlformats.org/officeDocument/2006/relationships/tags" Target="../tags/tag54.xml"/><Relationship Id="rId13" Type="http://schemas.openxmlformats.org/officeDocument/2006/relationships/tags" Target="../tags/tag59.xml"/><Relationship Id="rId18" Type="http://schemas.openxmlformats.org/officeDocument/2006/relationships/tags" Target="../tags/tag64.xml"/><Relationship Id="rId26" Type="http://schemas.openxmlformats.org/officeDocument/2006/relationships/notesSlide" Target="../notesSlides/notesSlide11.xml"/><Relationship Id="rId3" Type="http://schemas.openxmlformats.org/officeDocument/2006/relationships/tags" Target="../tags/tag49.xml"/><Relationship Id="rId21" Type="http://schemas.openxmlformats.org/officeDocument/2006/relationships/tags" Target="../tags/tag67.xml"/><Relationship Id="rId7" Type="http://schemas.openxmlformats.org/officeDocument/2006/relationships/tags" Target="../tags/tag53.xml"/><Relationship Id="rId12" Type="http://schemas.openxmlformats.org/officeDocument/2006/relationships/tags" Target="../tags/tag58.xml"/><Relationship Id="rId17" Type="http://schemas.openxmlformats.org/officeDocument/2006/relationships/tags" Target="../tags/tag63.xml"/><Relationship Id="rId25" Type="http://schemas.openxmlformats.org/officeDocument/2006/relationships/slideLayout" Target="../slideLayouts/slideLayout3.xml"/><Relationship Id="rId2" Type="http://schemas.openxmlformats.org/officeDocument/2006/relationships/tags" Target="../tags/tag48.xml"/><Relationship Id="rId16" Type="http://schemas.openxmlformats.org/officeDocument/2006/relationships/tags" Target="../tags/tag62.xml"/><Relationship Id="rId20" Type="http://schemas.openxmlformats.org/officeDocument/2006/relationships/tags" Target="../tags/tag66.xml"/><Relationship Id="rId1" Type="http://schemas.openxmlformats.org/officeDocument/2006/relationships/tags" Target="../tags/tag47.xml"/><Relationship Id="rId6" Type="http://schemas.openxmlformats.org/officeDocument/2006/relationships/tags" Target="../tags/tag52.xml"/><Relationship Id="rId11" Type="http://schemas.openxmlformats.org/officeDocument/2006/relationships/tags" Target="../tags/tag57.xml"/><Relationship Id="rId24" Type="http://schemas.openxmlformats.org/officeDocument/2006/relationships/tags" Target="../tags/tag70.xml"/><Relationship Id="rId5" Type="http://schemas.openxmlformats.org/officeDocument/2006/relationships/tags" Target="../tags/tag51.xml"/><Relationship Id="rId15" Type="http://schemas.openxmlformats.org/officeDocument/2006/relationships/tags" Target="../tags/tag61.xml"/><Relationship Id="rId23" Type="http://schemas.openxmlformats.org/officeDocument/2006/relationships/tags" Target="../tags/tag69.xml"/><Relationship Id="rId10" Type="http://schemas.openxmlformats.org/officeDocument/2006/relationships/tags" Target="../tags/tag56.xml"/><Relationship Id="rId19" Type="http://schemas.openxmlformats.org/officeDocument/2006/relationships/tags" Target="../tags/tag65.xml"/><Relationship Id="rId4" Type="http://schemas.openxmlformats.org/officeDocument/2006/relationships/tags" Target="../tags/tag50.xml"/><Relationship Id="rId9" Type="http://schemas.openxmlformats.org/officeDocument/2006/relationships/tags" Target="../tags/tag55.xml"/><Relationship Id="rId14" Type="http://schemas.openxmlformats.org/officeDocument/2006/relationships/tags" Target="../tags/tag60.xml"/><Relationship Id="rId22" Type="http://schemas.openxmlformats.org/officeDocument/2006/relationships/tags" Target="../tags/tag68.xml"/></Relationships>
</file>

<file path=ppt/slides/_rels/slide13.xml.rels><?xml version="1.0" encoding="UTF-8" standalone="yes"?>
<Relationships xmlns="http://schemas.openxmlformats.org/package/2006/relationships"><Relationship Id="rId8" Type="http://schemas.openxmlformats.org/officeDocument/2006/relationships/tags" Target="../tags/tag78.xml"/><Relationship Id="rId13" Type="http://schemas.openxmlformats.org/officeDocument/2006/relationships/tags" Target="../tags/tag83.xml"/><Relationship Id="rId18" Type="http://schemas.openxmlformats.org/officeDocument/2006/relationships/tags" Target="../tags/tag88.xml"/><Relationship Id="rId3" Type="http://schemas.openxmlformats.org/officeDocument/2006/relationships/tags" Target="../tags/tag73.xml"/><Relationship Id="rId21" Type="http://schemas.openxmlformats.org/officeDocument/2006/relationships/notesSlide" Target="../notesSlides/notesSlide12.xml"/><Relationship Id="rId7" Type="http://schemas.openxmlformats.org/officeDocument/2006/relationships/tags" Target="../tags/tag77.xml"/><Relationship Id="rId12" Type="http://schemas.openxmlformats.org/officeDocument/2006/relationships/tags" Target="../tags/tag82.xml"/><Relationship Id="rId17" Type="http://schemas.openxmlformats.org/officeDocument/2006/relationships/tags" Target="../tags/tag87.xml"/><Relationship Id="rId2" Type="http://schemas.openxmlformats.org/officeDocument/2006/relationships/tags" Target="../tags/tag72.xml"/><Relationship Id="rId16" Type="http://schemas.openxmlformats.org/officeDocument/2006/relationships/tags" Target="../tags/tag86.xml"/><Relationship Id="rId20" Type="http://schemas.openxmlformats.org/officeDocument/2006/relationships/slideLayout" Target="../slideLayouts/slideLayout3.xml"/><Relationship Id="rId1" Type="http://schemas.openxmlformats.org/officeDocument/2006/relationships/tags" Target="../tags/tag71.xml"/><Relationship Id="rId6" Type="http://schemas.openxmlformats.org/officeDocument/2006/relationships/tags" Target="../tags/tag76.xml"/><Relationship Id="rId11" Type="http://schemas.openxmlformats.org/officeDocument/2006/relationships/tags" Target="../tags/tag81.xml"/><Relationship Id="rId5" Type="http://schemas.openxmlformats.org/officeDocument/2006/relationships/tags" Target="../tags/tag75.xml"/><Relationship Id="rId15" Type="http://schemas.openxmlformats.org/officeDocument/2006/relationships/tags" Target="../tags/tag85.xml"/><Relationship Id="rId10" Type="http://schemas.openxmlformats.org/officeDocument/2006/relationships/tags" Target="../tags/tag80.xml"/><Relationship Id="rId19" Type="http://schemas.openxmlformats.org/officeDocument/2006/relationships/tags" Target="../tags/tag89.xml"/><Relationship Id="rId4" Type="http://schemas.openxmlformats.org/officeDocument/2006/relationships/tags" Target="../tags/tag74.xml"/><Relationship Id="rId9" Type="http://schemas.openxmlformats.org/officeDocument/2006/relationships/tags" Target="../tags/tag79.xml"/><Relationship Id="rId14" Type="http://schemas.openxmlformats.org/officeDocument/2006/relationships/tags" Target="../tags/tag84.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91.xml"/><Relationship Id="rId1" Type="http://schemas.openxmlformats.org/officeDocument/2006/relationships/tags" Target="../tags/tag90.xml"/><Relationship Id="rId4"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image" Target="../media/image7.png"/><Relationship Id="rId5" Type="http://schemas.openxmlformats.org/officeDocument/2006/relationships/notesSlide" Target="../notesSlides/notesSlide14.xml"/><Relationship Id="rId4"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97.xml"/><Relationship Id="rId7" Type="http://schemas.openxmlformats.org/officeDocument/2006/relationships/diagramLayout" Target="../diagrams/layout1.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diagramData" Target="../diagrams/data1.xml"/><Relationship Id="rId5" Type="http://schemas.openxmlformats.org/officeDocument/2006/relationships/notesSlide" Target="../notesSlides/notesSlide15.xml"/><Relationship Id="rId10" Type="http://schemas.microsoft.com/office/2007/relationships/diagramDrawing" Target="../diagrams/drawing1.xml"/><Relationship Id="rId4" Type="http://schemas.openxmlformats.org/officeDocument/2006/relationships/slideLayout" Target="../slideLayouts/slideLayout3.xml"/><Relationship Id="rId9" Type="http://schemas.openxmlformats.org/officeDocument/2006/relationships/diagramColors" Target="../diagrams/colors1.xml"/></Relationships>
</file>

<file path=ppt/slides/_rels/slide17.xml.rels><?xml version="1.0" encoding="UTF-8" standalone="yes"?>
<Relationships xmlns="http://schemas.openxmlformats.org/package/2006/relationships"><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image" Target="../media/image11.jpeg"/><Relationship Id="rId5" Type="http://schemas.openxmlformats.org/officeDocument/2006/relationships/notesSlide" Target="../notesSlides/notesSlide16.xml"/><Relationship Id="rId4"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02.xml"/><Relationship Id="rId1" Type="http://schemas.openxmlformats.org/officeDocument/2006/relationships/tags" Target="../tags/tag101.xml"/><Relationship Id="rId4"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04.xml"/><Relationship Id="rId1" Type="http://schemas.openxmlformats.org/officeDocument/2006/relationships/tags" Target="../tags/tag103.xml"/><Relationship Id="rId4"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06.xml"/><Relationship Id="rId1" Type="http://schemas.openxmlformats.org/officeDocument/2006/relationships/tags" Target="../tags/tag105.xml"/><Relationship Id="rId5" Type="http://schemas.openxmlformats.org/officeDocument/2006/relationships/image" Target="../media/image12.png"/><Relationship Id="rId4"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08.xml"/><Relationship Id="rId1" Type="http://schemas.openxmlformats.org/officeDocument/2006/relationships/tags" Target="../tags/tag107.xml"/><Relationship Id="rId4"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10.xml"/><Relationship Id="rId1" Type="http://schemas.openxmlformats.org/officeDocument/2006/relationships/tags" Target="../tags/tag109.xml"/><Relationship Id="rId4"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12.xml"/><Relationship Id="rId1" Type="http://schemas.openxmlformats.org/officeDocument/2006/relationships/tags" Target="../tags/tag111.xml"/></Relationships>
</file>

<file path=ppt/slides/_rels/slide24.xml.rels><?xml version="1.0" encoding="UTF-8" standalone="yes"?>
<Relationships xmlns="http://schemas.openxmlformats.org/package/2006/relationships"><Relationship Id="rId3" Type="http://schemas.openxmlformats.org/officeDocument/2006/relationships/hyperlink" Target="mailto:ihrhrt@who.int"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2.jpeg"/><Relationship Id="rId5" Type="http://schemas.openxmlformats.org/officeDocument/2006/relationships/notesSlide" Target="../notesSlides/notesSlide2.xml"/><Relationship Id="rId4"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3.png"/><Relationship Id="rId4"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4.png"/><Relationship Id="rId5" Type="http://schemas.openxmlformats.org/officeDocument/2006/relationships/notesSlide" Target="../notesSlides/notesSlide5.xml"/><Relationship Id="rId4"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6.xml"/><Relationship Id="rId1" Type="http://schemas.openxmlformats.org/officeDocument/2006/relationships/tags" Target="../tags/tag15.xml"/><Relationship Id="rId4"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6.pn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5.png"/><Relationship Id="rId5" Type="http://schemas.openxmlformats.org/officeDocument/2006/relationships/notesSlide" Target="../notesSlides/notesSlide7.xml"/><Relationship Id="rId4"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itle 1"/>
          <p:cNvSpPr>
            <a:spLocks noGrp="1"/>
          </p:cNvSpPr>
          <p:nvPr>
            <p:ph type="ctrTitle"/>
            <p:custDataLst>
              <p:tags r:id="rId1"/>
            </p:custDataLst>
          </p:nvPr>
        </p:nvSpPr>
        <p:spPr>
          <a:xfrm>
            <a:off x="1371600" y="86767"/>
            <a:ext cx="7772400" cy="1470025"/>
          </a:xfrm>
        </p:spPr>
        <p:txBody>
          <a:bodyPr>
            <a:normAutofit fontScale="90000"/>
          </a:bodyPr>
          <a:lstStyle/>
          <a:p>
            <a:pPr algn="r"/>
            <a:r>
              <a:rPr lang="en-US" altLang="en-US" sz="3200" b="1" dirty="0">
                <a:solidFill>
                  <a:srgbClr val="0070C0"/>
                </a:solidFill>
                <a:latin typeface="Arial" panose="020B0604020202020204" pitchFamily="34" charset="0"/>
                <a:cs typeface="Arial" panose="020B0604020202020204" pitchFamily="34" charset="0"/>
              </a:rPr>
              <a:t>Formation des</a:t>
            </a:r>
            <a:br>
              <a:rPr lang="en-US" altLang="en-US" sz="3200" b="1" dirty="0">
                <a:solidFill>
                  <a:srgbClr val="0070C0"/>
                </a:solidFill>
                <a:latin typeface="Arial" panose="020B0604020202020204" pitchFamily="34" charset="0"/>
                <a:cs typeface="Arial" panose="020B0604020202020204" pitchFamily="34" charset="0"/>
              </a:rPr>
            </a:br>
            <a:r>
              <a:rPr lang="en-US" altLang="en-US" sz="3200" b="1" dirty="0" err="1">
                <a:solidFill>
                  <a:srgbClr val="002060"/>
                </a:solidFill>
                <a:latin typeface="Arial" panose="020B0604020202020204" pitchFamily="34" charset="0"/>
                <a:cs typeface="Arial" panose="020B0604020202020204" pitchFamily="34" charset="0"/>
              </a:rPr>
              <a:t>Équipes</a:t>
            </a:r>
            <a:r>
              <a:rPr lang="en-US" altLang="en-US" sz="3200" b="1" dirty="0">
                <a:solidFill>
                  <a:srgbClr val="002060"/>
                </a:solidFill>
                <a:latin typeface="Arial" panose="020B0604020202020204" pitchFamily="34" charset="0"/>
                <a:cs typeface="Arial" panose="020B0604020202020204" pitchFamily="34" charset="0"/>
              </a:rPr>
              <a:t> </a:t>
            </a:r>
            <a:r>
              <a:rPr lang="en-US" altLang="en-US" sz="3200" b="1" dirty="0" err="1">
                <a:solidFill>
                  <a:srgbClr val="002060"/>
                </a:solidFill>
                <a:latin typeface="Arial" panose="020B0604020202020204" pitchFamily="34" charset="0"/>
                <a:cs typeface="Arial" panose="020B0604020202020204" pitchFamily="34" charset="0"/>
              </a:rPr>
              <a:t>d’Intervention</a:t>
            </a:r>
            <a:r>
              <a:rPr lang="en-US" altLang="en-US" sz="3200" b="1" dirty="0">
                <a:solidFill>
                  <a:srgbClr val="002060"/>
                </a:solidFill>
                <a:latin typeface="Arial" panose="020B0604020202020204" pitchFamily="34" charset="0"/>
                <a:cs typeface="Arial" panose="020B0604020202020204" pitchFamily="34" charset="0"/>
              </a:rPr>
              <a:t> </a:t>
            </a:r>
            <a:r>
              <a:rPr lang="en-US" altLang="en-US" sz="3200" b="1" dirty="0" err="1">
                <a:solidFill>
                  <a:srgbClr val="002060"/>
                </a:solidFill>
                <a:latin typeface="Arial" panose="020B0604020202020204" pitchFamily="34" charset="0"/>
                <a:cs typeface="Arial" panose="020B0604020202020204" pitchFamily="34" charset="0"/>
              </a:rPr>
              <a:t>Rapide</a:t>
            </a:r>
            <a:r>
              <a:rPr lang="en-US" altLang="en-US" sz="3200" b="1" dirty="0">
                <a:solidFill>
                  <a:srgbClr val="002060"/>
                </a:solidFill>
                <a:latin typeface="Arial" panose="020B0604020202020204" pitchFamily="34" charset="0"/>
                <a:cs typeface="Arial" panose="020B0604020202020204" pitchFamily="34" charset="0"/>
              </a:rPr>
              <a:t> </a:t>
            </a:r>
            <a:br>
              <a:rPr lang="en-US" altLang="en-US" sz="3200" b="1" dirty="0">
                <a:solidFill>
                  <a:srgbClr val="002060"/>
                </a:solidFill>
                <a:latin typeface="Arial" panose="020B0604020202020204" pitchFamily="34" charset="0"/>
                <a:cs typeface="Arial" panose="020B0604020202020204" pitchFamily="34" charset="0"/>
              </a:rPr>
            </a:br>
            <a:endParaRPr lang="en-US" altLang="en-US" sz="3200" b="1" dirty="0">
              <a:solidFill>
                <a:srgbClr val="0070C0"/>
              </a:solidFill>
              <a:latin typeface="Arial" panose="020B0604020202020204" pitchFamily="34" charset="0"/>
              <a:cs typeface="Arial" panose="020B0604020202020204" pitchFamily="34" charset="0"/>
            </a:endParaRPr>
          </a:p>
        </p:txBody>
      </p:sp>
      <p:sp>
        <p:nvSpPr>
          <p:cNvPr id="7172" name="Subtitle 2"/>
          <p:cNvSpPr>
            <a:spLocks noGrp="1"/>
          </p:cNvSpPr>
          <p:nvPr>
            <p:ph type="subTitle" idx="1"/>
            <p:custDataLst>
              <p:tags r:id="rId2"/>
            </p:custDataLst>
          </p:nvPr>
        </p:nvSpPr>
        <p:spPr>
          <a:xfrm>
            <a:off x="0" y="4077072"/>
            <a:ext cx="9144000" cy="1080120"/>
          </a:xfrm>
          <a:solidFill>
            <a:schemeClr val="bg1"/>
          </a:solidFill>
        </p:spPr>
        <p:txBody>
          <a:bodyPr>
            <a:noAutofit/>
          </a:bodyPr>
          <a:lstStyle/>
          <a:p>
            <a:pPr algn="l" eaLnBrk="1" hangingPunct="1"/>
            <a:r>
              <a:rPr lang="en-US" altLang="en-US" b="1" dirty="0">
                <a:solidFill>
                  <a:srgbClr val="002060"/>
                </a:solidFill>
                <a:latin typeface="Arial" panose="020B0604020202020204" pitchFamily="34" charset="0"/>
                <a:cs typeface="Arial" panose="020B0604020202020204" pitchFamily="34" charset="0"/>
              </a:rPr>
              <a:t>B1.1 Épidémiologie de la maladie à virus Ebola (MVE) et les </a:t>
            </a:r>
            <a:r>
              <a:rPr lang="en-US" altLang="en-US" b="1" dirty="0" err="1">
                <a:solidFill>
                  <a:srgbClr val="002060"/>
                </a:solidFill>
                <a:latin typeface="Arial" panose="020B0604020202020204" pitchFamily="34" charset="0"/>
                <a:cs typeface="Arial" panose="020B0604020202020204" pitchFamily="34" charset="0"/>
              </a:rPr>
              <a:t>principes</a:t>
            </a:r>
            <a:r>
              <a:rPr lang="en-US" altLang="en-US" b="1" dirty="0">
                <a:solidFill>
                  <a:srgbClr val="002060"/>
                </a:solidFill>
                <a:latin typeface="Arial" panose="020B0604020202020204" pitchFamily="34" charset="0"/>
                <a:cs typeface="Arial" panose="020B0604020202020204" pitchFamily="34" charset="0"/>
              </a:rPr>
              <a:t> de </a:t>
            </a:r>
            <a:r>
              <a:rPr lang="en-US" altLang="en-US" b="1" dirty="0" err="1">
                <a:solidFill>
                  <a:srgbClr val="002060"/>
                </a:solidFill>
                <a:latin typeface="Arial" panose="020B0604020202020204" pitchFamily="34" charset="0"/>
                <a:cs typeface="Arial" panose="020B0604020202020204" pitchFamily="34" charset="0"/>
              </a:rPr>
              <a:t>contrôle</a:t>
            </a:r>
            <a:br>
              <a:rPr lang="en-US" altLang="en-US" b="1" dirty="0">
                <a:solidFill>
                  <a:srgbClr val="002060"/>
                </a:solidFill>
                <a:latin typeface="Arial" panose="020B0604020202020204" pitchFamily="34" charset="0"/>
                <a:cs typeface="Arial" panose="020B0604020202020204" pitchFamily="34" charset="0"/>
              </a:rPr>
            </a:br>
            <a:endParaRPr lang="en-US" altLang="en-US" b="1" dirty="0">
              <a:solidFill>
                <a:srgbClr val="002060"/>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D92C640-F37D-431D-9704-43D1C91E9C4D}"/>
              </a:ext>
            </a:extLst>
          </p:cNvPr>
          <p:cNvSpPr txBox="1"/>
          <p:nvPr/>
        </p:nvSpPr>
        <p:spPr>
          <a:xfrm>
            <a:off x="107504" y="5733256"/>
            <a:ext cx="1765355" cy="307777"/>
          </a:xfrm>
          <a:prstGeom prst="rect">
            <a:avLst/>
          </a:prstGeom>
          <a:noFill/>
        </p:spPr>
        <p:txBody>
          <a:bodyPr wrap="none" rtlCol="0">
            <a:spAutoFit/>
          </a:bodyPr>
          <a:lstStyle/>
          <a:p>
            <a:r>
              <a:rPr lang="fr-FR" sz="1400" dirty="0">
                <a:solidFill>
                  <a:srgbClr val="002060"/>
                </a:solidFill>
              </a:rPr>
              <a:t>Mis à jour: mars 2016</a:t>
            </a:r>
            <a:endParaRPr lang="en-US" sz="1400" dirty="0">
              <a:solidFill>
                <a:srgbClr val="002060"/>
              </a:solidFill>
            </a:endParaRPr>
          </a:p>
        </p:txBody>
      </p:sp>
    </p:spTree>
    <p:extLst>
      <p:ext uri="{BB962C8B-B14F-4D97-AF65-F5344CB8AC3E}">
        <p14:creationId xmlns:p14="http://schemas.microsoft.com/office/powerpoint/2010/main" val="16880781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custDataLst>
              <p:tags r:id="rId1"/>
            </p:custDataLst>
          </p:nvPr>
        </p:nvSpPr>
        <p:spPr>
          <a:xfrm>
            <a:off x="683568" y="1964170"/>
            <a:ext cx="3733800"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a:solidFill>
                  <a:prstClr val="black"/>
                </a:solidFill>
                <a:cs typeface="Arabic Typesetting" pitchFamily="66" charset="-78"/>
              </a:rPr>
              <a:t>Période d’incubation</a:t>
            </a:r>
            <a:endParaRPr lang="fr-FR" dirty="0">
              <a:solidFill>
                <a:prstClr val="black"/>
              </a:solidFill>
              <a:cs typeface="Arabic Typesetting" pitchFamily="66" charset="-78"/>
            </a:endParaRPr>
          </a:p>
        </p:txBody>
      </p:sp>
      <p:cxnSp>
        <p:nvCxnSpPr>
          <p:cNvPr id="7" name="Straight Arrow Connector 6"/>
          <p:cNvCxnSpPr/>
          <p:nvPr>
            <p:custDataLst>
              <p:tags r:id="rId2"/>
            </p:custDataLst>
          </p:nvPr>
        </p:nvCxnSpPr>
        <p:spPr>
          <a:xfrm>
            <a:off x="683568" y="1125970"/>
            <a:ext cx="0" cy="381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Rectangle 9"/>
          <p:cNvSpPr/>
          <p:nvPr>
            <p:custDataLst>
              <p:tags r:id="rId3"/>
            </p:custDataLst>
          </p:nvPr>
        </p:nvSpPr>
        <p:spPr>
          <a:xfrm>
            <a:off x="4128120" y="764704"/>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Apparition des symptômes</a:t>
            </a:r>
          </a:p>
        </p:txBody>
      </p:sp>
      <p:cxnSp>
        <p:nvCxnSpPr>
          <p:cNvPr id="12" name="Straight Arrow Connector 11"/>
          <p:cNvCxnSpPr/>
          <p:nvPr>
            <p:custDataLst>
              <p:tags r:id="rId4"/>
            </p:custDataLst>
          </p:nvPr>
        </p:nvCxnSpPr>
        <p:spPr>
          <a:xfrm>
            <a:off x="4417368" y="1202170"/>
            <a:ext cx="0" cy="304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custDataLst>
              <p:tags r:id="rId5"/>
            </p:custDataLst>
          </p:nvPr>
        </p:nvCxnSpPr>
        <p:spPr>
          <a:xfrm>
            <a:off x="8151168" y="1125970"/>
            <a:ext cx="0" cy="381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Rectangle 23"/>
          <p:cNvSpPr/>
          <p:nvPr>
            <p:custDataLst>
              <p:tags r:id="rId6"/>
            </p:custDataLst>
          </p:nvPr>
        </p:nvSpPr>
        <p:spPr>
          <a:xfrm>
            <a:off x="7093240" y="744971"/>
            <a:ext cx="1655224"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Guérison/Décès</a:t>
            </a:r>
          </a:p>
        </p:txBody>
      </p:sp>
      <p:sp>
        <p:nvSpPr>
          <p:cNvPr id="13" name="Rectangle 12"/>
          <p:cNvSpPr/>
          <p:nvPr>
            <p:custDataLst>
              <p:tags r:id="rId7"/>
            </p:custDataLst>
          </p:nvPr>
        </p:nvSpPr>
        <p:spPr>
          <a:xfrm>
            <a:off x="311696" y="743744"/>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Infection</a:t>
            </a:r>
          </a:p>
        </p:txBody>
      </p:sp>
      <p:sp>
        <p:nvSpPr>
          <p:cNvPr id="6" name="Rectangle 5"/>
          <p:cNvSpPr/>
          <p:nvPr>
            <p:custDataLst>
              <p:tags r:id="rId8"/>
            </p:custDataLst>
          </p:nvPr>
        </p:nvSpPr>
        <p:spPr>
          <a:xfrm>
            <a:off x="4417368" y="1506971"/>
            <a:ext cx="3733800" cy="3570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a:solidFill>
                <a:prstClr val="white"/>
              </a:solidFill>
            </a:endParaRPr>
          </a:p>
        </p:txBody>
      </p:sp>
      <p:sp>
        <p:nvSpPr>
          <p:cNvPr id="14" name="Rectangle 13"/>
          <p:cNvSpPr/>
          <p:nvPr>
            <p:custDataLst>
              <p:tags r:id="rId9"/>
            </p:custDataLst>
          </p:nvPr>
        </p:nvSpPr>
        <p:spPr>
          <a:xfrm>
            <a:off x="683568" y="1506971"/>
            <a:ext cx="3733800" cy="35708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a:solidFill>
                <a:prstClr val="white"/>
              </a:solidFill>
            </a:endParaRPr>
          </a:p>
        </p:txBody>
      </p:sp>
      <p:sp>
        <p:nvSpPr>
          <p:cNvPr id="27" name="Rectangle 26"/>
          <p:cNvSpPr/>
          <p:nvPr>
            <p:custDataLst>
              <p:tags r:id="rId10"/>
            </p:custDataLst>
          </p:nvPr>
        </p:nvSpPr>
        <p:spPr>
          <a:xfrm>
            <a:off x="5677929" y="4194964"/>
            <a:ext cx="2489200" cy="38012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a:solidFill>
                <a:prstClr val="white"/>
              </a:solidFill>
            </a:endParaRPr>
          </a:p>
        </p:txBody>
      </p:sp>
      <p:sp>
        <p:nvSpPr>
          <p:cNvPr id="28" name="Rectangle 27"/>
          <p:cNvSpPr/>
          <p:nvPr>
            <p:custDataLst>
              <p:tags r:id="rId11"/>
            </p:custDataLst>
          </p:nvPr>
        </p:nvSpPr>
        <p:spPr>
          <a:xfrm>
            <a:off x="3188728" y="4194964"/>
            <a:ext cx="2489200" cy="38012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a:solidFill>
                <a:prstClr val="white"/>
              </a:solidFill>
            </a:endParaRPr>
          </a:p>
        </p:txBody>
      </p:sp>
      <p:sp>
        <p:nvSpPr>
          <p:cNvPr id="29" name="Rectangle 28"/>
          <p:cNvSpPr/>
          <p:nvPr>
            <p:custDataLst>
              <p:tags r:id="rId12"/>
            </p:custDataLst>
          </p:nvPr>
        </p:nvSpPr>
        <p:spPr>
          <a:xfrm>
            <a:off x="699528" y="4194964"/>
            <a:ext cx="2489200" cy="38012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a:solidFill>
                <a:prstClr val="white"/>
              </a:solidFill>
            </a:endParaRPr>
          </a:p>
        </p:txBody>
      </p:sp>
      <p:cxnSp>
        <p:nvCxnSpPr>
          <p:cNvPr id="30" name="Straight Arrow Connector 29"/>
          <p:cNvCxnSpPr/>
          <p:nvPr>
            <p:custDataLst>
              <p:tags r:id="rId13"/>
            </p:custDataLst>
          </p:nvPr>
        </p:nvCxnSpPr>
        <p:spPr>
          <a:xfrm>
            <a:off x="717057" y="3697298"/>
            <a:ext cx="0" cy="381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Rectangle 30"/>
          <p:cNvSpPr/>
          <p:nvPr>
            <p:custDataLst>
              <p:tags r:id="rId14"/>
            </p:custDataLst>
          </p:nvPr>
        </p:nvSpPr>
        <p:spPr>
          <a:xfrm>
            <a:off x="383704" y="3336032"/>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Infection</a:t>
            </a:r>
          </a:p>
        </p:txBody>
      </p:sp>
      <p:sp>
        <p:nvSpPr>
          <p:cNvPr id="32" name="Rectangle 31"/>
          <p:cNvSpPr/>
          <p:nvPr>
            <p:custDataLst>
              <p:tags r:id="rId15"/>
            </p:custDataLst>
          </p:nvPr>
        </p:nvSpPr>
        <p:spPr>
          <a:xfrm>
            <a:off x="722412" y="4704184"/>
            <a:ext cx="2476736"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dirty="0">
                <a:solidFill>
                  <a:prstClr val="black"/>
                </a:solidFill>
                <a:cs typeface="Arabic Typesetting" pitchFamily="66" charset="-78"/>
              </a:rPr>
              <a:t>Période latente</a:t>
            </a:r>
          </a:p>
        </p:txBody>
      </p:sp>
      <p:sp>
        <p:nvSpPr>
          <p:cNvPr id="33" name="Rectangle 32"/>
          <p:cNvSpPr/>
          <p:nvPr>
            <p:custDataLst>
              <p:tags r:id="rId16"/>
            </p:custDataLst>
          </p:nvPr>
        </p:nvSpPr>
        <p:spPr>
          <a:xfrm>
            <a:off x="3201193" y="5136232"/>
            <a:ext cx="2476736"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dirty="0">
                <a:solidFill>
                  <a:prstClr val="black"/>
                </a:solidFill>
                <a:cs typeface="Arabic Typesetting" pitchFamily="66" charset="-78"/>
              </a:rPr>
              <a:t>Période de contagiosité</a:t>
            </a:r>
          </a:p>
        </p:txBody>
      </p:sp>
      <p:sp>
        <p:nvSpPr>
          <p:cNvPr id="34" name="Rectangle 33"/>
          <p:cNvSpPr/>
          <p:nvPr>
            <p:custDataLst>
              <p:tags r:id="rId17"/>
            </p:custDataLst>
          </p:nvPr>
        </p:nvSpPr>
        <p:spPr>
          <a:xfrm>
            <a:off x="2699792" y="3315072"/>
            <a:ext cx="2160240" cy="525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Début contagiosité</a:t>
            </a:r>
          </a:p>
        </p:txBody>
      </p:sp>
      <p:cxnSp>
        <p:nvCxnSpPr>
          <p:cNvPr id="35" name="Straight Arrow Connector 34"/>
          <p:cNvCxnSpPr/>
          <p:nvPr>
            <p:custDataLst>
              <p:tags r:id="rId18"/>
            </p:custDataLst>
          </p:nvPr>
        </p:nvCxnSpPr>
        <p:spPr>
          <a:xfrm>
            <a:off x="3188728" y="3721223"/>
            <a:ext cx="0" cy="37680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custDataLst>
              <p:tags r:id="rId19"/>
            </p:custDataLst>
          </p:nvPr>
        </p:nvCxnSpPr>
        <p:spPr>
          <a:xfrm>
            <a:off x="8151168" y="3697298"/>
            <a:ext cx="0" cy="381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Rectangle 36"/>
          <p:cNvSpPr/>
          <p:nvPr>
            <p:custDataLst>
              <p:tags r:id="rId20"/>
            </p:custDataLst>
          </p:nvPr>
        </p:nvSpPr>
        <p:spPr>
          <a:xfrm>
            <a:off x="7021232" y="3336032"/>
            <a:ext cx="1655224"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Guérison/Décès</a:t>
            </a:r>
          </a:p>
        </p:txBody>
      </p:sp>
      <p:sp>
        <p:nvSpPr>
          <p:cNvPr id="38" name="Rectangle 37"/>
          <p:cNvSpPr/>
          <p:nvPr>
            <p:custDataLst>
              <p:tags r:id="rId21"/>
            </p:custDataLst>
          </p:nvPr>
        </p:nvSpPr>
        <p:spPr>
          <a:xfrm>
            <a:off x="4427984" y="2399928"/>
            <a:ext cx="3733800"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i="1" dirty="0">
                <a:solidFill>
                  <a:prstClr val="black"/>
                </a:solidFill>
                <a:cs typeface="Arabic Typesetting" pitchFamily="66" charset="-78"/>
              </a:rPr>
              <a:t>Période avec symptômes</a:t>
            </a:r>
          </a:p>
        </p:txBody>
      </p:sp>
      <p:sp>
        <p:nvSpPr>
          <p:cNvPr id="39" name="Rectangle 38"/>
          <p:cNvSpPr/>
          <p:nvPr>
            <p:custDataLst>
              <p:tags r:id="rId22"/>
            </p:custDataLst>
          </p:nvPr>
        </p:nvSpPr>
        <p:spPr>
          <a:xfrm>
            <a:off x="4788024" y="3408040"/>
            <a:ext cx="2160240" cy="525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Fin contagiosité</a:t>
            </a:r>
          </a:p>
        </p:txBody>
      </p:sp>
      <p:cxnSp>
        <p:nvCxnSpPr>
          <p:cNvPr id="40" name="Straight Arrow Connector 39"/>
          <p:cNvCxnSpPr/>
          <p:nvPr>
            <p:custDataLst>
              <p:tags r:id="rId23"/>
            </p:custDataLst>
          </p:nvPr>
        </p:nvCxnSpPr>
        <p:spPr>
          <a:xfrm>
            <a:off x="5709008" y="3793231"/>
            <a:ext cx="0" cy="304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33127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0" y="44624"/>
            <a:ext cx="9144000" cy="1143000"/>
          </a:xfrm>
        </p:spPr>
        <p:txBody>
          <a:bodyPr>
            <a:noAutofit/>
          </a:bodyPr>
          <a:lstStyle/>
          <a:p>
            <a:pPr algn="ctr"/>
            <a:r>
              <a:rPr lang="fr-FR" sz="3600" b="1" dirty="0">
                <a:solidFill>
                  <a:srgbClr val="002060"/>
                </a:solidFill>
              </a:rPr>
              <a:t>Incubation, période latente, contagiosité</a:t>
            </a:r>
          </a:p>
        </p:txBody>
      </p:sp>
      <p:sp>
        <p:nvSpPr>
          <p:cNvPr id="14" name="Content Placeholder 13"/>
          <p:cNvSpPr>
            <a:spLocks noGrp="1"/>
          </p:cNvSpPr>
          <p:nvPr>
            <p:ph idx="1"/>
            <p:custDataLst>
              <p:tags r:id="rId2"/>
            </p:custDataLst>
          </p:nvPr>
        </p:nvSpPr>
        <p:spPr>
          <a:xfrm>
            <a:off x="457200" y="1268760"/>
            <a:ext cx="8409656" cy="4525963"/>
          </a:xfrm>
          <a:noFill/>
        </p:spPr>
        <p:txBody>
          <a:bodyPr>
            <a:normAutofit/>
          </a:bodyPr>
          <a:lstStyle/>
          <a:p>
            <a:pPr marL="0" indent="0">
              <a:buNone/>
            </a:pPr>
            <a:r>
              <a:rPr lang="fr-FR" sz="2400" dirty="0"/>
              <a:t>Les durées des périodes d’incubation, latente et de contagiosité déterminent la propagation de l’infection.</a:t>
            </a:r>
          </a:p>
          <a:p>
            <a:pPr lvl="1"/>
            <a:r>
              <a:rPr lang="fr-FR" sz="2400" dirty="0"/>
              <a:t>Si la </a:t>
            </a:r>
            <a:r>
              <a:rPr lang="fr-FR" sz="2400" b="1" i="1" dirty="0"/>
              <a:t>période latente est plus longue </a:t>
            </a:r>
            <a:r>
              <a:rPr lang="fr-FR" sz="2400" dirty="0"/>
              <a:t>que la période d’incubation, les personnes sont contagieuses uniquement après l’apparition des symptômes. On peut donc diagnostiquer </a:t>
            </a:r>
            <a:r>
              <a:rPr lang="fr-FR" sz="2400" b="1" dirty="0">
                <a:solidFill>
                  <a:srgbClr val="FF0000"/>
                </a:solidFill>
              </a:rPr>
              <a:t>les malades avant qu’ils ne soient contagieux.</a:t>
            </a:r>
          </a:p>
          <a:p>
            <a:pPr lvl="1"/>
            <a:r>
              <a:rPr lang="fr-FR" sz="2400" dirty="0"/>
              <a:t>Si la </a:t>
            </a:r>
            <a:r>
              <a:rPr lang="fr-FR" sz="2400" b="1" i="1" dirty="0"/>
              <a:t>période latente est plus courte </a:t>
            </a:r>
            <a:r>
              <a:rPr lang="fr-FR" sz="2400" dirty="0"/>
              <a:t>que la période d’incubation, les personnes sont contagieuses </a:t>
            </a:r>
            <a:r>
              <a:rPr lang="fr-FR" sz="2400" b="1" i="1" dirty="0"/>
              <a:t>avant de présenter des symptômes</a:t>
            </a:r>
            <a:r>
              <a:rPr lang="fr-FR" sz="2400" dirty="0"/>
              <a:t>. L’infection peut alors se propager plus facilement.</a:t>
            </a:r>
            <a:r>
              <a:rPr lang="fr-FR" sz="2400" b="1" dirty="0">
                <a:solidFill>
                  <a:srgbClr val="FF0000"/>
                </a:solidFill>
              </a:rPr>
              <a:t> </a:t>
            </a:r>
          </a:p>
        </p:txBody>
      </p:sp>
    </p:spTree>
    <p:extLst>
      <p:ext uri="{BB962C8B-B14F-4D97-AF65-F5344CB8AC3E}">
        <p14:creationId xmlns:p14="http://schemas.microsoft.com/office/powerpoint/2010/main" val="3200657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0" y="44624"/>
            <a:ext cx="9144000" cy="1143000"/>
          </a:xfrm>
        </p:spPr>
        <p:txBody>
          <a:bodyPr>
            <a:noAutofit/>
          </a:bodyPr>
          <a:lstStyle/>
          <a:p>
            <a:pPr algn="ctr"/>
            <a:r>
              <a:rPr lang="fr-FR" sz="3600" b="1" dirty="0" err="1">
                <a:solidFill>
                  <a:srgbClr val="002060"/>
                </a:solidFill>
              </a:rPr>
              <a:t>Infectiosité</a:t>
            </a:r>
            <a:r>
              <a:rPr lang="fr-FR" sz="3600" b="1" dirty="0">
                <a:solidFill>
                  <a:srgbClr val="002060"/>
                </a:solidFill>
              </a:rPr>
              <a:t> avant les symptômes (rougeoles/VIH) </a:t>
            </a:r>
          </a:p>
        </p:txBody>
      </p:sp>
      <p:grpSp>
        <p:nvGrpSpPr>
          <p:cNvPr id="3" name="Group 2"/>
          <p:cNvGrpSpPr/>
          <p:nvPr/>
        </p:nvGrpSpPr>
        <p:grpSpPr>
          <a:xfrm>
            <a:off x="311696" y="1772816"/>
            <a:ext cx="8436768" cy="3816424"/>
            <a:chOff x="311696" y="1772816"/>
            <a:chExt cx="8436768" cy="3816424"/>
          </a:xfrm>
        </p:grpSpPr>
        <p:sp>
          <p:nvSpPr>
            <p:cNvPr id="81" name="Rectangle 80"/>
            <p:cNvSpPr/>
            <p:nvPr>
              <p:custDataLst>
                <p:tags r:id="rId2"/>
              </p:custDataLst>
            </p:nvPr>
          </p:nvSpPr>
          <p:spPr>
            <a:xfrm>
              <a:off x="4572000" y="2545675"/>
              <a:ext cx="3348852"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i="1" dirty="0">
                  <a:solidFill>
                    <a:prstClr val="black"/>
                  </a:solidFill>
                  <a:cs typeface="Arabic Typesetting" pitchFamily="66" charset="-78"/>
                </a:rPr>
                <a:t>Période avec symptômes</a:t>
              </a:r>
            </a:p>
          </p:txBody>
        </p:sp>
        <p:sp>
          <p:nvSpPr>
            <p:cNvPr id="61" name="Rectangle 60"/>
            <p:cNvSpPr/>
            <p:nvPr>
              <p:custDataLst>
                <p:tags r:id="rId3"/>
              </p:custDataLst>
            </p:nvPr>
          </p:nvSpPr>
          <p:spPr>
            <a:xfrm>
              <a:off x="899592" y="2524715"/>
              <a:ext cx="3312368"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dirty="0">
                  <a:solidFill>
                    <a:prstClr val="black"/>
                  </a:solidFill>
                  <a:cs typeface="Arabic Typesetting" pitchFamily="66" charset="-78"/>
                </a:rPr>
                <a:t>Période d’incubation</a:t>
              </a:r>
            </a:p>
          </p:txBody>
        </p:sp>
        <p:cxnSp>
          <p:nvCxnSpPr>
            <p:cNvPr id="62" name="Straight Arrow Connector 61"/>
            <p:cNvCxnSpPr/>
            <p:nvPr>
              <p:custDataLst>
                <p:tags r:id="rId4"/>
              </p:custDataLst>
            </p:nvPr>
          </p:nvCxnSpPr>
          <p:spPr>
            <a:xfrm>
              <a:off x="683568" y="2153816"/>
              <a:ext cx="0" cy="84609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3" name="Rectangle 62"/>
            <p:cNvSpPr/>
            <p:nvPr>
              <p:custDataLst>
                <p:tags r:id="rId5"/>
              </p:custDataLst>
            </p:nvPr>
          </p:nvSpPr>
          <p:spPr>
            <a:xfrm>
              <a:off x="3635896" y="1844824"/>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Apparition des symptômes</a:t>
              </a:r>
            </a:p>
          </p:txBody>
        </p:sp>
        <p:cxnSp>
          <p:nvCxnSpPr>
            <p:cNvPr id="64" name="Straight Arrow Connector 63"/>
            <p:cNvCxnSpPr/>
            <p:nvPr>
              <p:custDataLst>
                <p:tags r:id="rId6"/>
              </p:custDataLst>
            </p:nvPr>
          </p:nvCxnSpPr>
          <p:spPr>
            <a:xfrm>
              <a:off x="4417368" y="2348880"/>
              <a:ext cx="0" cy="65102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custDataLst>
                <p:tags r:id="rId7"/>
              </p:custDataLst>
            </p:nvPr>
          </p:nvCxnSpPr>
          <p:spPr>
            <a:xfrm>
              <a:off x="8151168" y="2153816"/>
              <a:ext cx="0" cy="84609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6" name="Rectangle 65"/>
            <p:cNvSpPr/>
            <p:nvPr>
              <p:custDataLst>
                <p:tags r:id="rId8"/>
              </p:custDataLst>
            </p:nvPr>
          </p:nvSpPr>
          <p:spPr>
            <a:xfrm>
              <a:off x="7093240" y="1772816"/>
              <a:ext cx="1655224"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Guérison/Décès</a:t>
              </a:r>
            </a:p>
          </p:txBody>
        </p:sp>
        <p:sp>
          <p:nvSpPr>
            <p:cNvPr id="67" name="Rectangle 66"/>
            <p:cNvSpPr/>
            <p:nvPr>
              <p:custDataLst>
                <p:tags r:id="rId9"/>
              </p:custDataLst>
            </p:nvPr>
          </p:nvSpPr>
          <p:spPr>
            <a:xfrm>
              <a:off x="311696" y="1844824"/>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Infection</a:t>
              </a:r>
            </a:p>
          </p:txBody>
        </p:sp>
        <p:sp>
          <p:nvSpPr>
            <p:cNvPr id="68" name="Rectangle 67"/>
            <p:cNvSpPr/>
            <p:nvPr>
              <p:custDataLst>
                <p:tags r:id="rId10"/>
              </p:custDataLst>
            </p:nvPr>
          </p:nvSpPr>
          <p:spPr>
            <a:xfrm>
              <a:off x="4417368" y="2999910"/>
              <a:ext cx="3733800" cy="3570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a:solidFill>
                  <a:prstClr val="white"/>
                </a:solidFill>
              </a:endParaRPr>
            </a:p>
          </p:txBody>
        </p:sp>
        <p:sp>
          <p:nvSpPr>
            <p:cNvPr id="69" name="Rectangle 68"/>
            <p:cNvSpPr/>
            <p:nvPr>
              <p:custDataLst>
                <p:tags r:id="rId11"/>
              </p:custDataLst>
            </p:nvPr>
          </p:nvSpPr>
          <p:spPr>
            <a:xfrm>
              <a:off x="683568" y="2999910"/>
              <a:ext cx="3733800" cy="35708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a:solidFill>
                  <a:prstClr val="white"/>
                </a:solidFill>
              </a:endParaRPr>
            </a:p>
          </p:txBody>
        </p:sp>
        <p:sp>
          <p:nvSpPr>
            <p:cNvPr id="70" name="Rectangle 69"/>
            <p:cNvSpPr/>
            <p:nvPr>
              <p:custDataLst>
                <p:tags r:id="rId12"/>
              </p:custDataLst>
            </p:nvPr>
          </p:nvSpPr>
          <p:spPr>
            <a:xfrm>
              <a:off x="5677929" y="4266972"/>
              <a:ext cx="2489200" cy="38012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a:solidFill>
                  <a:prstClr val="white"/>
                </a:solidFill>
              </a:endParaRPr>
            </a:p>
          </p:txBody>
        </p:sp>
        <p:sp>
          <p:nvSpPr>
            <p:cNvPr id="71" name="Rectangle 70"/>
            <p:cNvSpPr/>
            <p:nvPr>
              <p:custDataLst>
                <p:tags r:id="rId13"/>
              </p:custDataLst>
            </p:nvPr>
          </p:nvSpPr>
          <p:spPr>
            <a:xfrm>
              <a:off x="3188728" y="4266972"/>
              <a:ext cx="2489200" cy="38012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a:solidFill>
                  <a:prstClr val="white"/>
                </a:solidFill>
              </a:endParaRPr>
            </a:p>
          </p:txBody>
        </p:sp>
        <p:sp>
          <p:nvSpPr>
            <p:cNvPr id="72" name="Rectangle 71"/>
            <p:cNvSpPr/>
            <p:nvPr>
              <p:custDataLst>
                <p:tags r:id="rId14"/>
              </p:custDataLst>
            </p:nvPr>
          </p:nvSpPr>
          <p:spPr>
            <a:xfrm>
              <a:off x="699528" y="4266972"/>
              <a:ext cx="2489200" cy="38012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a:solidFill>
                  <a:prstClr val="white"/>
                </a:solidFill>
              </a:endParaRPr>
            </a:p>
          </p:txBody>
        </p:sp>
        <p:cxnSp>
          <p:nvCxnSpPr>
            <p:cNvPr id="73" name="Straight Arrow Connector 72"/>
            <p:cNvCxnSpPr/>
            <p:nvPr>
              <p:custDataLst>
                <p:tags r:id="rId15"/>
              </p:custDataLst>
            </p:nvPr>
          </p:nvCxnSpPr>
          <p:spPr>
            <a:xfrm>
              <a:off x="717057" y="3769306"/>
              <a:ext cx="0" cy="381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4" name="Rectangle 73"/>
            <p:cNvSpPr/>
            <p:nvPr>
              <p:custDataLst>
                <p:tags r:id="rId16"/>
              </p:custDataLst>
            </p:nvPr>
          </p:nvSpPr>
          <p:spPr>
            <a:xfrm>
              <a:off x="383704" y="3408040"/>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Infection</a:t>
              </a:r>
            </a:p>
          </p:txBody>
        </p:sp>
        <p:sp>
          <p:nvSpPr>
            <p:cNvPr id="75" name="Rectangle 74"/>
            <p:cNvSpPr/>
            <p:nvPr>
              <p:custDataLst>
                <p:tags r:id="rId17"/>
              </p:custDataLst>
            </p:nvPr>
          </p:nvSpPr>
          <p:spPr>
            <a:xfrm>
              <a:off x="722412" y="4776192"/>
              <a:ext cx="2476736"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dirty="0">
                  <a:solidFill>
                    <a:prstClr val="black"/>
                  </a:solidFill>
                  <a:cs typeface="Arabic Typesetting" pitchFamily="66" charset="-78"/>
                </a:rPr>
                <a:t>Période latente</a:t>
              </a:r>
            </a:p>
          </p:txBody>
        </p:sp>
        <p:sp>
          <p:nvSpPr>
            <p:cNvPr id="76" name="Rectangle 75"/>
            <p:cNvSpPr/>
            <p:nvPr>
              <p:custDataLst>
                <p:tags r:id="rId18"/>
              </p:custDataLst>
            </p:nvPr>
          </p:nvSpPr>
          <p:spPr>
            <a:xfrm>
              <a:off x="3201193" y="5208240"/>
              <a:ext cx="2476736"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dirty="0">
                  <a:solidFill>
                    <a:schemeClr val="tx1"/>
                  </a:solidFill>
                  <a:cs typeface="Arabic Typesetting" pitchFamily="66" charset="-78"/>
                </a:rPr>
                <a:t>Période de contagiosité</a:t>
              </a:r>
            </a:p>
          </p:txBody>
        </p:sp>
        <p:sp>
          <p:nvSpPr>
            <p:cNvPr id="77" name="Rectangle 76"/>
            <p:cNvSpPr/>
            <p:nvPr>
              <p:custDataLst>
                <p:tags r:id="rId19"/>
              </p:custDataLst>
            </p:nvPr>
          </p:nvSpPr>
          <p:spPr>
            <a:xfrm>
              <a:off x="2699792" y="3387080"/>
              <a:ext cx="2160240" cy="525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Début contagiosité</a:t>
              </a:r>
            </a:p>
          </p:txBody>
        </p:sp>
        <p:cxnSp>
          <p:nvCxnSpPr>
            <p:cNvPr id="78" name="Straight Arrow Connector 77"/>
            <p:cNvCxnSpPr/>
            <p:nvPr>
              <p:custDataLst>
                <p:tags r:id="rId20"/>
              </p:custDataLst>
            </p:nvPr>
          </p:nvCxnSpPr>
          <p:spPr>
            <a:xfrm>
              <a:off x="3188728" y="3793231"/>
              <a:ext cx="0" cy="37680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custDataLst>
                <p:tags r:id="rId21"/>
              </p:custDataLst>
            </p:nvPr>
          </p:nvCxnSpPr>
          <p:spPr>
            <a:xfrm>
              <a:off x="8151168" y="3769306"/>
              <a:ext cx="0" cy="381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0" name="Rectangle 79"/>
            <p:cNvSpPr/>
            <p:nvPr>
              <p:custDataLst>
                <p:tags r:id="rId22"/>
              </p:custDataLst>
            </p:nvPr>
          </p:nvSpPr>
          <p:spPr>
            <a:xfrm>
              <a:off x="7021232" y="3408040"/>
              <a:ext cx="1655224"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Guérison/Décès</a:t>
              </a:r>
            </a:p>
          </p:txBody>
        </p:sp>
        <p:sp>
          <p:nvSpPr>
            <p:cNvPr id="82" name="Rectangle 81"/>
            <p:cNvSpPr/>
            <p:nvPr>
              <p:custDataLst>
                <p:tags r:id="rId23"/>
              </p:custDataLst>
            </p:nvPr>
          </p:nvSpPr>
          <p:spPr>
            <a:xfrm>
              <a:off x="4788024" y="3480048"/>
              <a:ext cx="2160240" cy="525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Fin contagiosité</a:t>
              </a:r>
            </a:p>
          </p:txBody>
        </p:sp>
        <p:cxnSp>
          <p:nvCxnSpPr>
            <p:cNvPr id="83" name="Straight Arrow Connector 82"/>
            <p:cNvCxnSpPr/>
            <p:nvPr>
              <p:custDataLst>
                <p:tags r:id="rId24"/>
              </p:custDataLst>
            </p:nvPr>
          </p:nvCxnSpPr>
          <p:spPr>
            <a:xfrm>
              <a:off x="5709008" y="3865239"/>
              <a:ext cx="0" cy="304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292619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14791" y="44624"/>
            <a:ext cx="8229600" cy="1143000"/>
          </a:xfrm>
          <a:noFill/>
        </p:spPr>
        <p:txBody>
          <a:bodyPr>
            <a:noAutofit/>
          </a:bodyPr>
          <a:lstStyle/>
          <a:p>
            <a:r>
              <a:rPr lang="fr-FR" sz="3600" b="1" dirty="0" err="1">
                <a:solidFill>
                  <a:srgbClr val="002060"/>
                </a:solidFill>
                <a:cs typeface="Arabic Typesetting" pitchFamily="66" charset="-78"/>
              </a:rPr>
              <a:t>Infectiosité</a:t>
            </a:r>
            <a:r>
              <a:rPr lang="fr-FR" sz="3600" b="1" dirty="0">
                <a:solidFill>
                  <a:srgbClr val="002060"/>
                </a:solidFill>
                <a:cs typeface="Arabic Typesetting" pitchFamily="66" charset="-78"/>
              </a:rPr>
              <a:t> après les symptômes (Ebola/SRAS) </a:t>
            </a:r>
            <a:endParaRPr lang="fr-FR" sz="3600" b="1" dirty="0">
              <a:solidFill>
                <a:srgbClr val="002060"/>
              </a:solidFill>
              <a:latin typeface="Arabic Typesetting" pitchFamily="66" charset="-78"/>
              <a:cs typeface="Arabic Typesetting" pitchFamily="66" charset="-78"/>
            </a:endParaRPr>
          </a:p>
        </p:txBody>
      </p:sp>
      <p:grpSp>
        <p:nvGrpSpPr>
          <p:cNvPr id="4" name="Group 3"/>
          <p:cNvGrpSpPr/>
          <p:nvPr/>
        </p:nvGrpSpPr>
        <p:grpSpPr>
          <a:xfrm>
            <a:off x="311696" y="1772816"/>
            <a:ext cx="8436768" cy="3816424"/>
            <a:chOff x="311696" y="1772816"/>
            <a:chExt cx="8436768" cy="3816424"/>
          </a:xfrm>
        </p:grpSpPr>
        <p:sp>
          <p:nvSpPr>
            <p:cNvPr id="31" name="Rectangle 30"/>
            <p:cNvSpPr/>
            <p:nvPr>
              <p:custDataLst>
                <p:tags r:id="rId2"/>
              </p:custDataLst>
            </p:nvPr>
          </p:nvSpPr>
          <p:spPr>
            <a:xfrm>
              <a:off x="311696" y="1844824"/>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Infection</a:t>
              </a:r>
            </a:p>
          </p:txBody>
        </p:sp>
        <p:grpSp>
          <p:nvGrpSpPr>
            <p:cNvPr id="3" name="Group 2"/>
            <p:cNvGrpSpPr/>
            <p:nvPr/>
          </p:nvGrpSpPr>
          <p:grpSpPr>
            <a:xfrm>
              <a:off x="683568" y="1772816"/>
              <a:ext cx="8064896" cy="3816424"/>
              <a:chOff x="683568" y="1772816"/>
              <a:chExt cx="8064896" cy="3816424"/>
            </a:xfrm>
          </p:grpSpPr>
          <p:sp>
            <p:nvSpPr>
              <p:cNvPr id="24" name="Rectangle 23"/>
              <p:cNvSpPr/>
              <p:nvPr>
                <p:custDataLst>
                  <p:tags r:id="rId3"/>
                </p:custDataLst>
              </p:nvPr>
            </p:nvSpPr>
            <p:spPr>
              <a:xfrm>
                <a:off x="4572000" y="2545675"/>
                <a:ext cx="3348852"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i="1" dirty="0">
                    <a:solidFill>
                      <a:prstClr val="black"/>
                    </a:solidFill>
                    <a:cs typeface="Arabic Typesetting" pitchFamily="66" charset="-78"/>
                  </a:rPr>
                  <a:t>Période avec symptômes</a:t>
                </a:r>
              </a:p>
            </p:txBody>
          </p:sp>
          <p:sp>
            <p:nvSpPr>
              <p:cNvPr id="25" name="Rectangle 24"/>
              <p:cNvSpPr/>
              <p:nvPr>
                <p:custDataLst>
                  <p:tags r:id="rId4"/>
                </p:custDataLst>
              </p:nvPr>
            </p:nvSpPr>
            <p:spPr>
              <a:xfrm>
                <a:off x="899592" y="2524715"/>
                <a:ext cx="3312368"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dirty="0">
                    <a:solidFill>
                      <a:prstClr val="black"/>
                    </a:solidFill>
                    <a:cs typeface="Arabic Typesetting" pitchFamily="66" charset="-78"/>
                  </a:rPr>
                  <a:t>Période d’incubation</a:t>
                </a:r>
              </a:p>
            </p:txBody>
          </p:sp>
          <p:cxnSp>
            <p:nvCxnSpPr>
              <p:cNvPr id="26" name="Straight Arrow Connector 25"/>
              <p:cNvCxnSpPr/>
              <p:nvPr>
                <p:custDataLst>
                  <p:tags r:id="rId5"/>
                </p:custDataLst>
              </p:nvPr>
            </p:nvCxnSpPr>
            <p:spPr>
              <a:xfrm>
                <a:off x="683568" y="2153816"/>
                <a:ext cx="0" cy="84609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Rectangle 26"/>
              <p:cNvSpPr/>
              <p:nvPr>
                <p:custDataLst>
                  <p:tags r:id="rId6"/>
                </p:custDataLst>
              </p:nvPr>
            </p:nvSpPr>
            <p:spPr>
              <a:xfrm>
                <a:off x="3635896" y="1844824"/>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Apparition des symptômes</a:t>
                </a:r>
              </a:p>
            </p:txBody>
          </p:sp>
          <p:cxnSp>
            <p:nvCxnSpPr>
              <p:cNvPr id="28" name="Straight Arrow Connector 27"/>
              <p:cNvCxnSpPr/>
              <p:nvPr>
                <p:custDataLst>
                  <p:tags r:id="rId7"/>
                </p:custDataLst>
              </p:nvPr>
            </p:nvCxnSpPr>
            <p:spPr>
              <a:xfrm>
                <a:off x="4417368" y="2348880"/>
                <a:ext cx="0" cy="65102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custDataLst>
                  <p:tags r:id="rId8"/>
                </p:custDataLst>
              </p:nvPr>
            </p:nvCxnSpPr>
            <p:spPr>
              <a:xfrm>
                <a:off x="8151168" y="2153816"/>
                <a:ext cx="0" cy="84609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Rectangle 29"/>
              <p:cNvSpPr/>
              <p:nvPr>
                <p:custDataLst>
                  <p:tags r:id="rId9"/>
                </p:custDataLst>
              </p:nvPr>
            </p:nvSpPr>
            <p:spPr>
              <a:xfrm>
                <a:off x="7093240" y="1772816"/>
                <a:ext cx="1655224"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Guérison/Décès</a:t>
                </a:r>
              </a:p>
            </p:txBody>
          </p:sp>
          <p:sp>
            <p:nvSpPr>
              <p:cNvPr id="32" name="Rectangle 31"/>
              <p:cNvSpPr/>
              <p:nvPr>
                <p:custDataLst>
                  <p:tags r:id="rId10"/>
                </p:custDataLst>
              </p:nvPr>
            </p:nvSpPr>
            <p:spPr>
              <a:xfrm>
                <a:off x="4417368" y="2999910"/>
                <a:ext cx="3733800" cy="3570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a:solidFill>
                    <a:prstClr val="white"/>
                  </a:solidFill>
                </a:endParaRPr>
              </a:p>
            </p:txBody>
          </p:sp>
          <p:sp>
            <p:nvSpPr>
              <p:cNvPr id="33" name="Rectangle 32"/>
              <p:cNvSpPr/>
              <p:nvPr>
                <p:custDataLst>
                  <p:tags r:id="rId11"/>
                </p:custDataLst>
              </p:nvPr>
            </p:nvSpPr>
            <p:spPr>
              <a:xfrm>
                <a:off x="683568" y="2999910"/>
                <a:ext cx="3733800" cy="35708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a:solidFill>
                    <a:prstClr val="white"/>
                  </a:solidFill>
                </a:endParaRPr>
              </a:p>
            </p:txBody>
          </p:sp>
          <p:sp>
            <p:nvSpPr>
              <p:cNvPr id="35" name="Rectangle 34"/>
              <p:cNvSpPr/>
              <p:nvPr>
                <p:custDataLst>
                  <p:tags r:id="rId12"/>
                </p:custDataLst>
              </p:nvPr>
            </p:nvSpPr>
            <p:spPr>
              <a:xfrm>
                <a:off x="4439561" y="4266972"/>
                <a:ext cx="3732839" cy="38012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a:solidFill>
                    <a:prstClr val="white"/>
                  </a:solidFill>
                </a:endParaRPr>
              </a:p>
            </p:txBody>
          </p:sp>
          <p:sp>
            <p:nvSpPr>
              <p:cNvPr id="36" name="Rectangle 35"/>
              <p:cNvSpPr/>
              <p:nvPr>
                <p:custDataLst>
                  <p:tags r:id="rId13"/>
                </p:custDataLst>
              </p:nvPr>
            </p:nvSpPr>
            <p:spPr>
              <a:xfrm>
                <a:off x="699527" y="4266972"/>
                <a:ext cx="3740033" cy="38012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fontAlgn="base">
                  <a:spcBef>
                    <a:spcPct val="0"/>
                  </a:spcBef>
                  <a:spcAft>
                    <a:spcPct val="0"/>
                  </a:spcAft>
                </a:pPr>
                <a:endParaRPr lang="en-GB">
                  <a:solidFill>
                    <a:prstClr val="white"/>
                  </a:solidFill>
                </a:endParaRPr>
              </a:p>
            </p:txBody>
          </p:sp>
          <p:sp>
            <p:nvSpPr>
              <p:cNvPr id="39" name="Rectangle 38"/>
              <p:cNvSpPr/>
              <p:nvPr>
                <p:custDataLst>
                  <p:tags r:id="rId14"/>
                </p:custDataLst>
              </p:nvPr>
            </p:nvSpPr>
            <p:spPr>
              <a:xfrm>
                <a:off x="722412" y="4776192"/>
                <a:ext cx="3717148"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dirty="0">
                    <a:solidFill>
                      <a:prstClr val="black"/>
                    </a:solidFill>
                    <a:cs typeface="Arabic Typesetting" pitchFamily="66" charset="-78"/>
                  </a:rPr>
                  <a:t>Période latente</a:t>
                </a:r>
              </a:p>
            </p:txBody>
          </p:sp>
          <p:sp>
            <p:nvSpPr>
              <p:cNvPr id="40" name="Rectangle 39"/>
              <p:cNvSpPr/>
              <p:nvPr>
                <p:custDataLst>
                  <p:tags r:id="rId15"/>
                </p:custDataLst>
              </p:nvPr>
            </p:nvSpPr>
            <p:spPr>
              <a:xfrm>
                <a:off x="4494056" y="5208240"/>
                <a:ext cx="3657111"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fontAlgn="base">
                  <a:spcBef>
                    <a:spcPct val="0"/>
                  </a:spcBef>
                  <a:spcAft>
                    <a:spcPct val="0"/>
                  </a:spcAft>
                </a:pPr>
                <a:r>
                  <a:rPr lang="fr-FR" dirty="0">
                    <a:solidFill>
                      <a:schemeClr val="tx1"/>
                    </a:solidFill>
                    <a:cs typeface="Arabic Typesetting" pitchFamily="66" charset="-78"/>
                  </a:rPr>
                  <a:t>Période de contagiosité</a:t>
                </a:r>
              </a:p>
            </p:txBody>
          </p:sp>
          <p:sp>
            <p:nvSpPr>
              <p:cNvPr id="41" name="Rectangle 40"/>
              <p:cNvSpPr/>
              <p:nvPr>
                <p:custDataLst>
                  <p:tags r:id="rId16"/>
                </p:custDataLst>
              </p:nvPr>
            </p:nvSpPr>
            <p:spPr>
              <a:xfrm>
                <a:off x="3779912" y="3356992"/>
                <a:ext cx="2160240" cy="525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Début contagiosité</a:t>
                </a:r>
              </a:p>
            </p:txBody>
          </p:sp>
          <p:cxnSp>
            <p:nvCxnSpPr>
              <p:cNvPr id="42" name="Straight Arrow Connector 41"/>
              <p:cNvCxnSpPr/>
              <p:nvPr>
                <p:custDataLst>
                  <p:tags r:id="rId17"/>
                </p:custDataLst>
              </p:nvPr>
            </p:nvCxnSpPr>
            <p:spPr>
              <a:xfrm>
                <a:off x="4439561" y="3761048"/>
                <a:ext cx="0" cy="37680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5" name="Rectangle 44"/>
              <p:cNvSpPr/>
              <p:nvPr>
                <p:custDataLst>
                  <p:tags r:id="rId18"/>
                </p:custDataLst>
              </p:nvPr>
            </p:nvSpPr>
            <p:spPr>
              <a:xfrm>
                <a:off x="6444208" y="3573016"/>
                <a:ext cx="2160240" cy="3764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fontAlgn="base">
                  <a:spcBef>
                    <a:spcPct val="0"/>
                  </a:spcBef>
                  <a:spcAft>
                    <a:spcPct val="0"/>
                  </a:spcAft>
                </a:pPr>
                <a:r>
                  <a:rPr lang="fr-FR" dirty="0">
                    <a:solidFill>
                      <a:prstClr val="black"/>
                    </a:solidFill>
                    <a:cs typeface="Arabic Typesetting" pitchFamily="66" charset="-78"/>
                  </a:rPr>
                  <a:t>Fin contagiosité</a:t>
                </a:r>
              </a:p>
            </p:txBody>
          </p:sp>
          <p:cxnSp>
            <p:nvCxnSpPr>
              <p:cNvPr id="46" name="Straight Arrow Connector 45"/>
              <p:cNvCxnSpPr/>
              <p:nvPr>
                <p:custDataLst>
                  <p:tags r:id="rId19"/>
                </p:custDataLst>
              </p:nvPr>
            </p:nvCxnSpPr>
            <p:spPr>
              <a:xfrm>
                <a:off x="8172400" y="3865239"/>
                <a:ext cx="0" cy="304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5048735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Grp="1" noChangeArrowheads="1"/>
          </p:cNvSpPr>
          <p:nvPr>
            <p:ph type="title"/>
            <p:custDataLst>
              <p:tags r:id="rId1"/>
            </p:custDataLst>
          </p:nvPr>
        </p:nvSpPr>
        <p:spPr>
          <a:xfrm>
            <a:off x="-324544" y="341784"/>
            <a:ext cx="972108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90424" tIns="44418" rIns="90424" bIns="44418" anchor="t"/>
          <a:lstStyle/>
          <a:p>
            <a:pPr>
              <a:defRPr/>
            </a:pPr>
            <a:r>
              <a:rPr lang="en-GB" altLang="en-US" sz="3600" b="1" spc="-40" dirty="0" err="1">
                <a:solidFill>
                  <a:srgbClr val="002060"/>
                </a:solidFill>
                <a:latin typeface="+mn-lt"/>
                <a:ea typeface="Calibri" pitchFamily="34" charset="0"/>
                <a:cs typeface="Calibri" pitchFamily="34" charset="0"/>
              </a:rPr>
              <a:t>Épidémiologie</a:t>
            </a:r>
            <a:r>
              <a:rPr lang="en-GB" altLang="en-US" sz="3600" b="1" spc="-40" dirty="0">
                <a:solidFill>
                  <a:srgbClr val="002060"/>
                </a:solidFill>
                <a:latin typeface="+mn-lt"/>
                <a:ea typeface="Calibri" pitchFamily="34" charset="0"/>
                <a:cs typeface="Calibri" pitchFamily="34" charset="0"/>
              </a:rPr>
              <a:t> de la MVE</a:t>
            </a:r>
          </a:p>
        </p:txBody>
      </p:sp>
      <p:sp>
        <p:nvSpPr>
          <p:cNvPr id="11266" name="Rectangle 3"/>
          <p:cNvSpPr>
            <a:spLocks noGrp="1" noChangeArrowheads="1"/>
          </p:cNvSpPr>
          <p:nvPr>
            <p:ph type="body" idx="4294967295"/>
            <p:custDataLst>
              <p:tags r:id="rId2"/>
            </p:custDataLst>
          </p:nvPr>
        </p:nvSpPr>
        <p:spPr>
          <a:xfrm>
            <a:off x="466725" y="1358900"/>
            <a:ext cx="8281739" cy="4446364"/>
          </a:xfrm>
          <a:noFill/>
        </p:spPr>
        <p:txBody>
          <a:bodyPr lIns="91376" tIns="45688" rIns="91376" bIns="45688"/>
          <a:lstStyle/>
          <a:p>
            <a:pPr algn="just">
              <a:spcBef>
                <a:spcPts val="600"/>
              </a:spcBef>
            </a:pPr>
            <a:r>
              <a:rPr lang="en-GB" altLang="en-US" sz="2800" dirty="0">
                <a:solidFill>
                  <a:srgbClr val="002060"/>
                </a:solidFill>
                <a:cs typeface="Calibri" pitchFamily="34" charset="0"/>
              </a:rPr>
              <a:t>Taux de létalité : 50 % (25 %-90 %).</a:t>
            </a:r>
          </a:p>
          <a:p>
            <a:pPr algn="just">
              <a:spcBef>
                <a:spcPts val="600"/>
              </a:spcBef>
            </a:pPr>
            <a:endParaRPr lang="en-GB" altLang="en-US" sz="2800" dirty="0">
              <a:solidFill>
                <a:srgbClr val="002060"/>
              </a:solidFill>
              <a:cs typeface="Calibri" pitchFamily="34" charset="0"/>
            </a:endParaRPr>
          </a:p>
          <a:p>
            <a:pPr algn="just">
              <a:spcBef>
                <a:spcPts val="600"/>
              </a:spcBef>
            </a:pPr>
            <a:r>
              <a:rPr lang="en-GB" altLang="en-US" sz="2800" dirty="0" err="1">
                <a:solidFill>
                  <a:srgbClr val="002060"/>
                </a:solidFill>
                <a:cs typeface="Calibri" pitchFamily="34" charset="0"/>
              </a:rPr>
              <a:t>Période</a:t>
            </a:r>
            <a:r>
              <a:rPr lang="en-GB" altLang="en-US" sz="2800" dirty="0">
                <a:solidFill>
                  <a:srgbClr val="002060"/>
                </a:solidFill>
                <a:cs typeface="Calibri" pitchFamily="34" charset="0"/>
              </a:rPr>
              <a:t> d’incubation : 2-21 </a:t>
            </a:r>
            <a:r>
              <a:rPr lang="en-GB" altLang="en-US" sz="2800" dirty="0" err="1">
                <a:solidFill>
                  <a:srgbClr val="002060"/>
                </a:solidFill>
                <a:cs typeface="Calibri" pitchFamily="34" charset="0"/>
              </a:rPr>
              <a:t>jours</a:t>
            </a:r>
            <a:r>
              <a:rPr lang="en-GB" altLang="en-US" sz="2800" dirty="0">
                <a:solidFill>
                  <a:srgbClr val="002060"/>
                </a:solidFill>
                <a:cs typeface="Calibri" pitchFamily="34" charset="0"/>
              </a:rPr>
              <a:t>.</a:t>
            </a:r>
          </a:p>
          <a:p>
            <a:pPr algn="just">
              <a:spcBef>
                <a:spcPts val="600"/>
              </a:spcBef>
            </a:pPr>
            <a:endParaRPr lang="en-GB" altLang="en-US" sz="2800" dirty="0">
              <a:solidFill>
                <a:srgbClr val="002060"/>
              </a:solidFill>
              <a:cs typeface="Calibri" pitchFamily="34" charset="0"/>
            </a:endParaRPr>
          </a:p>
          <a:p>
            <a:pPr algn="just">
              <a:spcBef>
                <a:spcPts val="600"/>
              </a:spcBef>
            </a:pPr>
            <a:r>
              <a:rPr lang="en-GB" altLang="en-US" sz="2800" spc="-40" dirty="0" err="1">
                <a:solidFill>
                  <a:srgbClr val="002060"/>
                </a:solidFill>
                <a:cs typeface="Calibri" pitchFamily="34" charset="0"/>
              </a:rPr>
              <a:t>Période</a:t>
            </a:r>
            <a:r>
              <a:rPr lang="en-GB" altLang="en-US" sz="2800" spc="-40" dirty="0">
                <a:solidFill>
                  <a:srgbClr val="002060"/>
                </a:solidFill>
                <a:cs typeface="Calibri" pitchFamily="34" charset="0"/>
              </a:rPr>
              <a:t> de </a:t>
            </a:r>
            <a:r>
              <a:rPr lang="en-GB" altLang="en-US" sz="2800" spc="-40" dirty="0" err="1">
                <a:solidFill>
                  <a:srgbClr val="002060"/>
                </a:solidFill>
                <a:cs typeface="Calibri" pitchFamily="34" charset="0"/>
              </a:rPr>
              <a:t>contagiosité</a:t>
            </a:r>
            <a:r>
              <a:rPr lang="en-GB" altLang="en-US" sz="2800" spc="-40" dirty="0">
                <a:solidFill>
                  <a:srgbClr val="002060"/>
                </a:solidFill>
                <a:cs typeface="Calibri" pitchFamily="34" charset="0"/>
              </a:rPr>
              <a:t> : l’homme n’est pas contagieux tant qu’il ne présente pas de symptômes. Les personnes restent contagieuses tant que leur sang et </a:t>
            </a:r>
            <a:r>
              <a:rPr lang="en-GB" altLang="en-US" sz="2800" spc="-40" dirty="0" err="1">
                <a:solidFill>
                  <a:srgbClr val="002060"/>
                </a:solidFill>
                <a:cs typeface="Calibri" pitchFamily="34" charset="0"/>
              </a:rPr>
              <a:t>leurs</a:t>
            </a:r>
            <a:r>
              <a:rPr lang="en-GB" altLang="en-US" sz="2800" spc="-40" dirty="0">
                <a:solidFill>
                  <a:srgbClr val="002060"/>
                </a:solidFill>
                <a:cs typeface="Calibri" pitchFamily="34" charset="0"/>
              </a:rPr>
              <a:t> </a:t>
            </a:r>
            <a:r>
              <a:rPr lang="en-GB" altLang="en-US" sz="2800" spc="-40" dirty="0" err="1">
                <a:solidFill>
                  <a:srgbClr val="002060"/>
                </a:solidFill>
                <a:cs typeface="Calibri" pitchFamily="34" charset="0"/>
              </a:rPr>
              <a:t>liquides</a:t>
            </a:r>
            <a:r>
              <a:rPr lang="en-GB" altLang="en-US" sz="2800" spc="-40" dirty="0">
                <a:solidFill>
                  <a:srgbClr val="002060"/>
                </a:solidFill>
                <a:cs typeface="Calibri" pitchFamily="34" charset="0"/>
              </a:rPr>
              <a:t> </a:t>
            </a:r>
            <a:r>
              <a:rPr lang="en-GB" altLang="en-US" sz="2800" spc="-40" dirty="0" err="1">
                <a:solidFill>
                  <a:srgbClr val="002060"/>
                </a:solidFill>
                <a:cs typeface="Calibri" pitchFamily="34" charset="0"/>
              </a:rPr>
              <a:t>corporels</a:t>
            </a:r>
            <a:r>
              <a:rPr lang="en-GB" altLang="en-US" sz="2800" spc="-40" dirty="0">
                <a:solidFill>
                  <a:srgbClr val="002060"/>
                </a:solidFill>
                <a:cs typeface="Calibri" pitchFamily="34" charset="0"/>
              </a:rPr>
              <a:t> contiennent le virus. </a:t>
            </a:r>
          </a:p>
        </p:txBody>
      </p:sp>
    </p:spTree>
    <p:extLst>
      <p:ext uri="{BB962C8B-B14F-4D97-AF65-F5344CB8AC3E}">
        <p14:creationId xmlns:p14="http://schemas.microsoft.com/office/powerpoint/2010/main" val="100841410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animEffect transition="in" filter="dissolve">
                                      <p:cBhvr>
                                        <p:cTn id="7" dur="500"/>
                                        <p:tgtEl>
                                          <p:spTgt spid="112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266">
                                            <p:txEl>
                                              <p:pRg st="2" end="2"/>
                                            </p:txEl>
                                          </p:spTgt>
                                        </p:tgtEl>
                                        <p:attrNameLst>
                                          <p:attrName>style.visibility</p:attrName>
                                        </p:attrNameLst>
                                      </p:cBhvr>
                                      <p:to>
                                        <p:strVal val="visible"/>
                                      </p:to>
                                    </p:set>
                                    <p:animEffect transition="in" filter="dissolve">
                                      <p:cBhvr>
                                        <p:cTn id="12" dur="500"/>
                                        <p:tgtEl>
                                          <p:spTgt spid="1126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266">
                                            <p:txEl>
                                              <p:pRg st="4" end="4"/>
                                            </p:txEl>
                                          </p:spTgt>
                                        </p:tgtEl>
                                        <p:attrNameLst>
                                          <p:attrName>style.visibility</p:attrName>
                                        </p:attrNameLst>
                                      </p:cBhvr>
                                      <p:to>
                                        <p:strVal val="visible"/>
                                      </p:to>
                                    </p:set>
                                    <p:animEffect transition="in" filter="dissolve">
                                      <p:cBhvr>
                                        <p:cTn id="17" dur="500"/>
                                        <p:tgtEl>
                                          <p:spTgt spid="1126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0" y="44624"/>
            <a:ext cx="8229600" cy="1143000"/>
          </a:xfrm>
        </p:spPr>
        <p:txBody>
          <a:bodyPr>
            <a:noAutofit/>
          </a:bodyPr>
          <a:lstStyle/>
          <a:p>
            <a:r>
              <a:rPr lang="fr-FR" sz="3600" b="1" dirty="0">
                <a:solidFill>
                  <a:srgbClr val="002060"/>
                </a:solidFill>
                <a:latin typeface="Arial" charset="0"/>
                <a:cs typeface="Arial" charset="0"/>
              </a:rPr>
              <a:t>Estimation des caractéristiques de la transmission</a:t>
            </a:r>
          </a:p>
        </p:txBody>
      </p:sp>
      <p:sp>
        <p:nvSpPr>
          <p:cNvPr id="3" name="Content Placeholder 2"/>
          <p:cNvSpPr>
            <a:spLocks noGrp="1"/>
          </p:cNvSpPr>
          <p:nvPr>
            <p:ph idx="1"/>
            <p:custDataLst>
              <p:tags r:id="rId2"/>
            </p:custDataLst>
          </p:nvPr>
        </p:nvSpPr>
        <p:spPr>
          <a:xfrm>
            <a:off x="107504" y="1340768"/>
            <a:ext cx="5544616" cy="4104456"/>
          </a:xfrm>
          <a:noFill/>
        </p:spPr>
        <p:txBody>
          <a:bodyPr>
            <a:noAutofit/>
          </a:bodyPr>
          <a:lstStyle/>
          <a:p>
            <a:pPr marL="0" indent="0">
              <a:lnSpc>
                <a:spcPct val="90000"/>
              </a:lnSpc>
              <a:buNone/>
            </a:pPr>
            <a:r>
              <a:rPr lang="fr-FR" sz="2400" dirty="0"/>
              <a:t>Un cas primaire contagieux peut infecter des cas secondaires par la transmission de l’agent infectieux.</a:t>
            </a:r>
          </a:p>
          <a:p>
            <a:pPr marL="0" indent="0">
              <a:lnSpc>
                <a:spcPct val="90000"/>
              </a:lnSpc>
              <a:buNone/>
            </a:pPr>
            <a:endParaRPr lang="fr-FR" sz="2400" b="1" dirty="0">
              <a:solidFill>
                <a:schemeClr val="accent6">
                  <a:lumMod val="75000"/>
                </a:schemeClr>
              </a:solidFill>
            </a:endParaRPr>
          </a:p>
          <a:p>
            <a:pPr marL="0" indent="0">
              <a:lnSpc>
                <a:spcPct val="90000"/>
              </a:lnSpc>
              <a:buNone/>
            </a:pPr>
            <a:r>
              <a:rPr lang="fr-FR" sz="2400" dirty="0">
                <a:solidFill>
                  <a:schemeClr val="accent6">
                    <a:lumMod val="75000"/>
                  </a:schemeClr>
                </a:solidFill>
              </a:rPr>
              <a:t>Taux de reproduction de base (R0</a:t>
            </a:r>
            <a:r>
              <a:rPr lang="pl-PL" sz="2400" dirty="0">
                <a:solidFill>
                  <a:schemeClr val="accent6">
                    <a:lumMod val="75000"/>
                  </a:schemeClr>
                </a:solidFill>
              </a:rPr>
              <a:t>)</a:t>
            </a:r>
            <a:r>
              <a:rPr lang="fr-FR" sz="2400" dirty="0">
                <a:solidFill>
                  <a:schemeClr val="accent6">
                    <a:lumMod val="75000"/>
                  </a:schemeClr>
                </a:solidFill>
              </a:rPr>
              <a:t>: </a:t>
            </a:r>
            <a:r>
              <a:rPr lang="fr-FR" sz="2400" dirty="0"/>
              <a:t>nombre moyen de cas secondaires engendrés par un cas primaire au cours d’une épidémie.</a:t>
            </a:r>
          </a:p>
          <a:p>
            <a:pPr lvl="1">
              <a:lnSpc>
                <a:spcPct val="90000"/>
              </a:lnSpc>
            </a:pPr>
            <a:r>
              <a:rPr lang="fr-FR" sz="2400" dirty="0"/>
              <a:t>Si R0 &gt; 1, l’épidémie s’accroît.</a:t>
            </a:r>
          </a:p>
          <a:p>
            <a:pPr lvl="1">
              <a:lnSpc>
                <a:spcPct val="90000"/>
              </a:lnSpc>
            </a:pPr>
            <a:r>
              <a:rPr lang="fr-FR" sz="2400" dirty="0"/>
              <a:t>Si R0 = 1, l’épidémie est stable.</a:t>
            </a:r>
          </a:p>
          <a:p>
            <a:pPr lvl="1">
              <a:lnSpc>
                <a:spcPct val="90000"/>
              </a:lnSpc>
            </a:pPr>
            <a:r>
              <a:rPr lang="fr-FR" sz="2400" dirty="0"/>
              <a:t>Si R0 &lt; 1, l’épidémie diminue. </a:t>
            </a:r>
          </a:p>
          <a:p>
            <a:pPr marL="0" indent="0">
              <a:lnSpc>
                <a:spcPct val="90000"/>
              </a:lnSpc>
              <a:buNone/>
            </a:pPr>
            <a:endParaRPr lang="fr-FR" sz="2400" dirty="0"/>
          </a:p>
        </p:txBody>
      </p:sp>
      <p:pic>
        <p:nvPicPr>
          <p:cNvPr id="1026" name="Picture 2"/>
          <p:cNvPicPr>
            <a:picLocks noChangeAspect="1" noChangeArrowheads="1"/>
          </p:cNvPicPr>
          <p:nvPr>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5652120" y="1916832"/>
            <a:ext cx="3431960" cy="3645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07504" y="5550331"/>
            <a:ext cx="8424936" cy="830997"/>
          </a:xfrm>
          <a:prstGeom prst="rect">
            <a:avLst/>
          </a:prstGeom>
          <a:noFill/>
        </p:spPr>
        <p:txBody>
          <a:bodyPr wrap="square" rtlCol="0">
            <a:spAutoFit/>
          </a:bodyPr>
          <a:lstStyle/>
          <a:p>
            <a:r>
              <a:rPr lang="fr-FR" sz="2400" b="1" dirty="0">
                <a:solidFill>
                  <a:schemeClr val="accent6">
                    <a:lumMod val="75000"/>
                  </a:schemeClr>
                </a:solidFill>
                <a:latin typeface="Arial" panose="020B0604020202020204" pitchFamily="34" charset="0"/>
                <a:cs typeface="Arial" panose="020B0604020202020204" pitchFamily="34" charset="0"/>
              </a:rPr>
              <a:t>Pour contrôler l’épidémie R0 doit être inférieur à 1.</a:t>
            </a:r>
          </a:p>
          <a:p>
            <a:endParaRPr lang="en-GB"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32296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custDataLst>
              <p:tags r:id="rId1"/>
            </p:custDataLst>
          </p:nvPr>
        </p:nvSpPr>
        <p:spPr>
          <a:xfrm>
            <a:off x="457200" y="53752"/>
            <a:ext cx="8229600" cy="1143000"/>
          </a:xfrm>
        </p:spPr>
        <p:txBody>
          <a:bodyPr>
            <a:normAutofit/>
          </a:bodyPr>
          <a:lstStyle/>
          <a:p>
            <a:pPr>
              <a:tabLst>
                <a:tab pos="3847342" algn="l"/>
              </a:tabLst>
              <a:defRPr/>
            </a:pPr>
            <a:r>
              <a:rPr lang="fr-FR" sz="3600" b="1" dirty="0">
                <a:solidFill>
                  <a:srgbClr val="002060"/>
                </a:solidFill>
              </a:rPr>
              <a:t>Ebola : Principes de contrôle</a:t>
            </a:r>
          </a:p>
        </p:txBody>
      </p:sp>
      <p:graphicFrame>
        <p:nvGraphicFramePr>
          <p:cNvPr id="5" name="Content Placeholder 4"/>
          <p:cNvGraphicFramePr>
            <a:graphicFrameLocks noGrp="1"/>
          </p:cNvGraphicFramePr>
          <p:nvPr>
            <p:ph idx="1"/>
            <p:custDataLst>
              <p:tags r:id="rId2"/>
            </p:custDataLst>
            <p:extLst>
              <p:ext uri="{D42A27DB-BD31-4B8C-83A1-F6EECF244321}">
                <p14:modId xmlns:p14="http://schemas.microsoft.com/office/powerpoint/2010/main" val="265761158"/>
              </p:ext>
            </p:extLst>
          </p:nvPr>
        </p:nvGraphicFramePr>
        <p:xfrm>
          <a:off x="1957012" y="1415376"/>
          <a:ext cx="6979098" cy="452688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6" name="Flowchart: Alternate Process 5"/>
          <p:cNvSpPr/>
          <p:nvPr>
            <p:custDataLst>
              <p:tags r:id="rId3"/>
            </p:custDataLst>
          </p:nvPr>
        </p:nvSpPr>
        <p:spPr bwMode="auto">
          <a:xfrm>
            <a:off x="467666" y="1512308"/>
            <a:ext cx="1342889" cy="4404456"/>
          </a:xfrm>
          <a:prstGeom prst="flowChartAlternateProcess">
            <a:avLst/>
          </a:prstGeom>
          <a:solidFill>
            <a:schemeClr val="accent1"/>
          </a:solidFill>
          <a:ln w="9525" cap="flat" cmpd="sng" algn="ctr">
            <a:noFill/>
            <a:prstDash val="solid"/>
            <a:round/>
            <a:headEnd type="none" w="med" len="med"/>
            <a:tailEnd type="triangle" w="med" len="med"/>
          </a:ln>
          <a:effectLst/>
          <a:extLst/>
        </p:spPr>
        <p:txBody>
          <a:bodyPr vert="vert270" wrap="none" lIns="91424" tIns="45712" rIns="91424" bIns="45712" anchor="ctr"/>
          <a:lstStyle/>
          <a:p>
            <a:pPr algn="ctr" eaLnBrk="0" fontAlgn="base" hangingPunct="0">
              <a:spcBef>
                <a:spcPct val="0"/>
              </a:spcBef>
              <a:spcAft>
                <a:spcPct val="0"/>
              </a:spcAft>
              <a:defRPr/>
            </a:pPr>
            <a:r>
              <a:rPr lang="fr-FR" sz="2500" dirty="0">
                <a:solidFill>
                  <a:prstClr val="white"/>
                </a:solidFill>
                <a:latin typeface="Arial" charset="0"/>
              </a:rPr>
              <a:t>Engagement communautaire</a:t>
            </a:r>
          </a:p>
        </p:txBody>
      </p:sp>
    </p:spTree>
    <p:extLst>
      <p:ext uri="{BB962C8B-B14F-4D97-AF65-F5344CB8AC3E}">
        <p14:creationId xmlns:p14="http://schemas.microsoft.com/office/powerpoint/2010/main" val="21377631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custDataLst>
              <p:tags r:id="rId1"/>
            </p:custDataLst>
          </p:nvPr>
        </p:nvSpPr>
        <p:spPr>
          <a:xfrm>
            <a:off x="457200" y="44624"/>
            <a:ext cx="8229600" cy="1143000"/>
          </a:xfrm>
        </p:spPr>
        <p:txBody>
          <a:bodyPr/>
          <a:lstStyle/>
          <a:p>
            <a:r>
              <a:rPr lang="fr-FR" sz="3600" b="1" dirty="0">
                <a:solidFill>
                  <a:srgbClr val="002060"/>
                </a:solidFill>
              </a:rPr>
              <a:t>Détection des cas</a:t>
            </a:r>
          </a:p>
        </p:txBody>
      </p:sp>
      <p:sp>
        <p:nvSpPr>
          <p:cNvPr id="4" name="Content Placeholder 3"/>
          <p:cNvSpPr>
            <a:spLocks noGrp="1"/>
          </p:cNvSpPr>
          <p:nvPr>
            <p:ph idx="1"/>
            <p:custDataLst>
              <p:tags r:id="rId2"/>
            </p:custDataLst>
          </p:nvPr>
        </p:nvSpPr>
        <p:spPr>
          <a:xfrm>
            <a:off x="457472" y="1231071"/>
            <a:ext cx="8229057" cy="5022192"/>
          </a:xfrm>
          <a:noFill/>
        </p:spPr>
        <p:txBody>
          <a:bodyPr>
            <a:normAutofit/>
          </a:bodyPr>
          <a:lstStyle/>
          <a:p>
            <a:r>
              <a:rPr lang="fr-FR" sz="2100" dirty="0">
                <a:latin typeface="Arial" charset="0"/>
                <a:cs typeface="Arial" charset="0"/>
              </a:rPr>
              <a:t>Les informations sur la survenue de cas dans la communauté sont </a:t>
            </a:r>
            <a:r>
              <a:rPr lang="fr-FR" sz="2100" dirty="0">
                <a:solidFill>
                  <a:srgbClr val="E46C0A"/>
                </a:solidFill>
                <a:latin typeface="Arial" charset="0"/>
                <a:cs typeface="Arial" charset="0"/>
              </a:rPr>
              <a:t>directement recueillies </a:t>
            </a:r>
            <a:r>
              <a:rPr lang="fr-FR" sz="2100" dirty="0">
                <a:latin typeface="Arial" charset="0"/>
                <a:cs typeface="Arial" charset="0"/>
              </a:rPr>
              <a:t>par l’équipe de surveillance ou </a:t>
            </a:r>
            <a:r>
              <a:rPr lang="fr-FR" sz="2100" dirty="0">
                <a:solidFill>
                  <a:srgbClr val="E46C0A"/>
                </a:solidFill>
                <a:latin typeface="Arial" charset="0"/>
                <a:cs typeface="Arial" charset="0"/>
              </a:rPr>
              <a:t>indirectement transmises </a:t>
            </a:r>
            <a:r>
              <a:rPr lang="fr-FR" sz="2100" dirty="0">
                <a:latin typeface="Arial" charset="0"/>
                <a:cs typeface="Arial" charset="0"/>
              </a:rPr>
              <a:t>à celle-ci.</a:t>
            </a:r>
          </a:p>
          <a:p>
            <a:pPr lvl="1"/>
            <a:r>
              <a:rPr lang="fr-FR" sz="2100" dirty="0">
                <a:latin typeface="Arial" charset="0"/>
                <a:cs typeface="Arial" charset="0"/>
              </a:rPr>
              <a:t>Lignes téléphoniques d’urgence</a:t>
            </a:r>
          </a:p>
          <a:p>
            <a:pPr lvl="1"/>
            <a:r>
              <a:rPr lang="fr-FR" sz="2100" dirty="0">
                <a:latin typeface="Arial" charset="0"/>
                <a:cs typeface="Arial" charset="0"/>
              </a:rPr>
              <a:t>Rumeurs </a:t>
            </a:r>
          </a:p>
          <a:p>
            <a:pPr lvl="1"/>
            <a:r>
              <a:rPr lang="fr-FR" sz="2100" dirty="0">
                <a:latin typeface="Arial" charset="0"/>
                <a:cs typeface="Arial" charset="0"/>
              </a:rPr>
              <a:t>Suivi des contacts</a:t>
            </a:r>
          </a:p>
          <a:p>
            <a:pPr lvl="1"/>
            <a:r>
              <a:rPr lang="fr-FR" sz="2100" dirty="0">
                <a:latin typeface="Arial" charset="0"/>
                <a:cs typeface="Arial" charset="0"/>
              </a:rPr>
              <a:t>Autoévaluation</a:t>
            </a:r>
          </a:p>
          <a:p>
            <a:pPr lvl="1"/>
            <a:r>
              <a:rPr lang="fr-FR" sz="2100" dirty="0">
                <a:latin typeface="Arial" charset="0"/>
                <a:cs typeface="Arial" charset="0"/>
              </a:rPr>
              <a:t>Laboratoires</a:t>
            </a:r>
          </a:p>
          <a:p>
            <a:pPr lvl="1">
              <a:buFont typeface="Arial" charset="0"/>
              <a:buNone/>
            </a:pPr>
            <a:endParaRPr lang="fr-FR" sz="2100" dirty="0">
              <a:latin typeface="Arial" charset="0"/>
              <a:cs typeface="Arial" charset="0"/>
            </a:endParaRPr>
          </a:p>
          <a:p>
            <a:r>
              <a:rPr lang="fr-FR" sz="2100" dirty="0">
                <a:latin typeface="Arial" charset="0"/>
                <a:cs typeface="Arial" charset="0"/>
              </a:rPr>
              <a:t>Les </a:t>
            </a:r>
            <a:r>
              <a:rPr lang="fr-FR" sz="2100" dirty="0">
                <a:solidFill>
                  <a:srgbClr val="E46C0A"/>
                </a:solidFill>
                <a:latin typeface="Arial" charset="0"/>
                <a:cs typeface="Arial" charset="0"/>
              </a:rPr>
              <a:t>épidémiologistes ou les responsables qualifiés de la surveillance sont chargés </a:t>
            </a:r>
            <a:r>
              <a:rPr lang="fr-FR" sz="2100" dirty="0">
                <a:latin typeface="Arial" charset="0"/>
                <a:cs typeface="Arial" charset="0"/>
              </a:rPr>
              <a:t>de procéder à une investigation des cas.</a:t>
            </a:r>
          </a:p>
        </p:txBody>
      </p:sp>
      <p:pic>
        <p:nvPicPr>
          <p:cNvPr id="40964" name="Picture 2" descr="D:\photo contact tracing.jpg"/>
          <p:cNvPicPr>
            <a:picLocks noGrp="1" noChangeAspect="1" noChangeArrowheads="1"/>
          </p:cNvPicPr>
          <p:nvPr>
            <p:ph sz="quarter" idx="4294967295"/>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a:xfrm>
            <a:off x="5724129" y="2030610"/>
            <a:ext cx="2376264" cy="2262486"/>
          </a:xfrm>
        </p:spPr>
      </p:pic>
    </p:spTree>
    <p:extLst>
      <p:ext uri="{BB962C8B-B14F-4D97-AF65-F5344CB8AC3E}">
        <p14:creationId xmlns:p14="http://schemas.microsoft.com/office/powerpoint/2010/main" val="11632567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2"/>
          <p:cNvSpPr>
            <a:spLocks noGrp="1"/>
          </p:cNvSpPr>
          <p:nvPr>
            <p:ph type="title"/>
            <p:custDataLst>
              <p:tags r:id="rId1"/>
            </p:custDataLst>
          </p:nvPr>
        </p:nvSpPr>
        <p:spPr>
          <a:xfrm>
            <a:off x="457200" y="44624"/>
            <a:ext cx="8229600" cy="1143000"/>
          </a:xfrm>
        </p:spPr>
        <p:txBody>
          <a:bodyPr/>
          <a:lstStyle/>
          <a:p>
            <a:r>
              <a:rPr lang="fr-FR" sz="3600" b="1" dirty="0">
                <a:solidFill>
                  <a:srgbClr val="002060"/>
                </a:solidFill>
              </a:rPr>
              <a:t>Investigation des cas</a:t>
            </a:r>
          </a:p>
        </p:txBody>
      </p:sp>
      <p:sp>
        <p:nvSpPr>
          <p:cNvPr id="22530" name="Content Placeholder 1"/>
          <p:cNvSpPr>
            <a:spLocks noGrp="1"/>
          </p:cNvSpPr>
          <p:nvPr>
            <p:ph idx="1"/>
            <p:custDataLst>
              <p:tags r:id="rId2"/>
            </p:custDataLst>
          </p:nvPr>
        </p:nvSpPr>
        <p:spPr>
          <a:xfrm>
            <a:off x="323528" y="1268760"/>
            <a:ext cx="8686528" cy="4824536"/>
          </a:xfrm>
          <a:noFill/>
        </p:spPr>
        <p:txBody>
          <a:bodyPr>
            <a:noAutofit/>
          </a:bodyPr>
          <a:lstStyle/>
          <a:p>
            <a:pPr>
              <a:lnSpc>
                <a:spcPct val="80000"/>
              </a:lnSpc>
            </a:pPr>
            <a:r>
              <a:rPr lang="fr-FR" sz="2400" dirty="0">
                <a:solidFill>
                  <a:srgbClr val="E46C0A"/>
                </a:solidFill>
                <a:latin typeface="Calibri" pitchFamily="34" charset="0"/>
                <a:cs typeface="Calibri" pitchFamily="34" charset="0"/>
              </a:rPr>
              <a:t>Entretien avec un cas susceptible d’être atteint de MVE </a:t>
            </a:r>
            <a:r>
              <a:rPr lang="fr-FR" sz="2400" dirty="0">
                <a:latin typeface="Calibri" pitchFamily="34" charset="0"/>
                <a:cs typeface="Calibri" pitchFamily="34" charset="0"/>
              </a:rPr>
              <a:t>pour vérifier qu’il répond à la définition de cas et obtenir des informations épidémiologiques.</a:t>
            </a:r>
          </a:p>
          <a:p>
            <a:pPr lvl="1">
              <a:lnSpc>
                <a:spcPct val="80000"/>
              </a:lnSpc>
            </a:pPr>
            <a:r>
              <a:rPr lang="fr-FR" sz="2000" dirty="0">
                <a:latin typeface="Calibri" pitchFamily="34" charset="0"/>
                <a:cs typeface="Calibri" pitchFamily="34" charset="0"/>
              </a:rPr>
              <a:t>Informations personnelles et données démographiques</a:t>
            </a:r>
          </a:p>
          <a:p>
            <a:pPr lvl="1">
              <a:lnSpc>
                <a:spcPct val="80000"/>
              </a:lnSpc>
            </a:pPr>
            <a:r>
              <a:rPr lang="fr-FR" sz="2000" dirty="0">
                <a:latin typeface="Calibri" pitchFamily="34" charset="0"/>
                <a:cs typeface="Calibri" pitchFamily="34" charset="0"/>
              </a:rPr>
              <a:t>Symptômes</a:t>
            </a:r>
          </a:p>
          <a:p>
            <a:pPr lvl="1">
              <a:lnSpc>
                <a:spcPct val="80000"/>
              </a:lnSpc>
            </a:pPr>
            <a:r>
              <a:rPr lang="fr-FR" sz="2000" dirty="0">
                <a:latin typeface="Calibri" pitchFamily="34" charset="0"/>
                <a:cs typeface="Calibri" pitchFamily="34" charset="0"/>
              </a:rPr>
              <a:t>Expositions / Facteurs de risque</a:t>
            </a:r>
          </a:p>
          <a:p>
            <a:pPr lvl="1">
              <a:lnSpc>
                <a:spcPct val="80000"/>
              </a:lnSpc>
            </a:pPr>
            <a:r>
              <a:rPr lang="fr-FR" sz="2000" dirty="0">
                <a:latin typeface="Calibri" pitchFamily="34" charset="0"/>
                <a:cs typeface="Calibri" pitchFamily="34" charset="0"/>
              </a:rPr>
              <a:t>Contacts antérieurs </a:t>
            </a:r>
            <a:r>
              <a:rPr lang="fr-FR" sz="2000" dirty="0">
                <a:solidFill>
                  <a:schemeClr val="tx1"/>
                </a:solidFill>
                <a:latin typeface="Calibri" pitchFamily="34" charset="0"/>
                <a:cs typeface="Calibri" pitchFamily="34" charset="0"/>
              </a:rPr>
              <a:t>à l’apparition des symptômes</a:t>
            </a:r>
          </a:p>
          <a:p>
            <a:pPr lvl="1">
              <a:lnSpc>
                <a:spcPct val="80000"/>
              </a:lnSpc>
            </a:pPr>
            <a:endParaRPr lang="fr-FR" sz="2000" dirty="0">
              <a:solidFill>
                <a:schemeClr val="tx1"/>
              </a:solidFill>
              <a:latin typeface="Calibri" pitchFamily="34" charset="0"/>
              <a:cs typeface="Calibri" pitchFamily="34" charset="0"/>
            </a:endParaRPr>
          </a:p>
          <a:p>
            <a:pPr>
              <a:lnSpc>
                <a:spcPct val="80000"/>
              </a:lnSpc>
            </a:pPr>
            <a:r>
              <a:rPr lang="fr-FR" sz="2400" dirty="0">
                <a:latin typeface="Calibri" pitchFamily="34" charset="0"/>
                <a:cs typeface="Calibri" pitchFamily="34" charset="0"/>
              </a:rPr>
              <a:t>Les résultats de l’investigation des cas </a:t>
            </a:r>
            <a:r>
              <a:rPr lang="fr-FR" sz="2400" dirty="0">
                <a:solidFill>
                  <a:srgbClr val="E46C0A"/>
                </a:solidFill>
                <a:latin typeface="Calibri" pitchFamily="34" charset="0"/>
                <a:cs typeface="Calibri" pitchFamily="34" charset="0"/>
              </a:rPr>
              <a:t>déterminent les étapes à suivre</a:t>
            </a:r>
            <a:r>
              <a:rPr lang="pl-PL" sz="2400" dirty="0">
                <a:latin typeface="Calibri" pitchFamily="34" charset="0"/>
                <a:cs typeface="Calibri" pitchFamily="34" charset="0"/>
              </a:rPr>
              <a:t>.</a:t>
            </a:r>
            <a:endParaRPr lang="fr-FR" sz="2400" dirty="0">
              <a:solidFill>
                <a:srgbClr val="E46C0A"/>
              </a:solidFill>
              <a:latin typeface="Calibri" pitchFamily="34" charset="0"/>
              <a:cs typeface="Calibri" pitchFamily="34" charset="0"/>
            </a:endParaRPr>
          </a:p>
          <a:p>
            <a:pPr lvl="1">
              <a:lnSpc>
                <a:spcPct val="80000"/>
              </a:lnSpc>
            </a:pPr>
            <a:r>
              <a:rPr lang="fr-FR" sz="2000" dirty="0">
                <a:latin typeface="Calibri" pitchFamily="34" charset="0"/>
                <a:cs typeface="Calibri" pitchFamily="34" charset="0"/>
              </a:rPr>
              <a:t>Isolement et accès aux soins médicaux </a:t>
            </a:r>
          </a:p>
          <a:p>
            <a:pPr lvl="1">
              <a:lnSpc>
                <a:spcPct val="80000"/>
              </a:lnSpc>
            </a:pPr>
            <a:r>
              <a:rPr lang="fr-FR" sz="2000" dirty="0">
                <a:latin typeface="Calibri" pitchFamily="34" charset="0"/>
                <a:cs typeface="Calibri" pitchFamily="34" charset="0"/>
              </a:rPr>
              <a:t>Recueil d’échantillons et tests en laboratoire</a:t>
            </a:r>
          </a:p>
          <a:p>
            <a:pPr lvl="1">
              <a:lnSpc>
                <a:spcPct val="80000"/>
              </a:lnSpc>
            </a:pPr>
            <a:r>
              <a:rPr lang="fr-FR" sz="2000" dirty="0">
                <a:latin typeface="Calibri" pitchFamily="34" charset="0"/>
                <a:cs typeface="Calibri" pitchFamily="34" charset="0"/>
              </a:rPr>
              <a:t>Recherche des contacts postérieurs à l’apparition des symptômes (« liste des contacts »). La recherche des contacts doit être faite pendant l’investigation si le cas est suspect ou probable.</a:t>
            </a:r>
          </a:p>
        </p:txBody>
      </p:sp>
    </p:spTree>
    <p:extLst>
      <p:ext uri="{BB962C8B-B14F-4D97-AF65-F5344CB8AC3E}">
        <p14:creationId xmlns:p14="http://schemas.microsoft.com/office/powerpoint/2010/main" val="4968071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2"/>
          <p:cNvSpPr>
            <a:spLocks noGrp="1"/>
          </p:cNvSpPr>
          <p:nvPr>
            <p:ph type="title"/>
            <p:custDataLst>
              <p:tags r:id="rId1"/>
            </p:custDataLst>
          </p:nvPr>
        </p:nvSpPr>
        <p:spPr>
          <a:xfrm>
            <a:off x="457200" y="44624"/>
            <a:ext cx="8229600" cy="1143000"/>
          </a:xfrm>
        </p:spPr>
        <p:txBody>
          <a:bodyPr>
            <a:noAutofit/>
          </a:bodyPr>
          <a:lstStyle/>
          <a:p>
            <a:r>
              <a:rPr lang="fr-FR" sz="3600" b="1" dirty="0">
                <a:solidFill>
                  <a:srgbClr val="002060"/>
                </a:solidFill>
              </a:rPr>
              <a:t>Recherche et suivi des contacts : 3 éléments de base</a:t>
            </a:r>
          </a:p>
        </p:txBody>
      </p:sp>
      <p:sp>
        <p:nvSpPr>
          <p:cNvPr id="2" name="Content Placeholder 1"/>
          <p:cNvSpPr>
            <a:spLocks noGrp="1"/>
          </p:cNvSpPr>
          <p:nvPr>
            <p:ph idx="1"/>
            <p:custDataLst>
              <p:tags r:id="rId2"/>
            </p:custDataLst>
          </p:nvPr>
        </p:nvSpPr>
        <p:spPr>
          <a:xfrm>
            <a:off x="454757" y="1340768"/>
            <a:ext cx="8005675" cy="4543863"/>
          </a:xfrm>
          <a:noFill/>
        </p:spPr>
        <p:txBody>
          <a:bodyPr>
            <a:normAutofit/>
          </a:bodyPr>
          <a:lstStyle/>
          <a:p>
            <a:pPr marL="0" indent="0">
              <a:buNone/>
            </a:pPr>
            <a:r>
              <a:rPr lang="fr-FR" sz="2000" b="1" dirty="0">
                <a:latin typeface="Calibri" pitchFamily="34" charset="0"/>
                <a:cs typeface="Calibri" pitchFamily="34" charset="0"/>
              </a:rPr>
              <a:t>Recherche des contacts : </a:t>
            </a:r>
            <a:r>
              <a:rPr lang="fr-FR" sz="2000" dirty="0">
                <a:latin typeface="Calibri" pitchFamily="34" charset="0"/>
                <a:cs typeface="Calibri" pitchFamily="34" charset="0"/>
              </a:rPr>
              <a:t>Identification et suivi des personnes susceptibles d’avoir été en contact avec un cas suspect, probable ou confirmé, dans le but de détecter et d’isoler les nouveaux cas dans les plus brefs délais.</a:t>
            </a:r>
          </a:p>
          <a:p>
            <a:pPr marL="0" indent="0">
              <a:buFont typeface="Calibri" pitchFamily="34" charset="0"/>
              <a:buAutoNum type="arabicPeriod"/>
            </a:pPr>
            <a:r>
              <a:rPr lang="fr-FR" sz="2000" b="1" dirty="0">
                <a:solidFill>
                  <a:srgbClr val="E46C0A"/>
                </a:solidFill>
                <a:latin typeface="Calibri" pitchFamily="34" charset="0"/>
                <a:cs typeface="Calibri" pitchFamily="34" charset="0"/>
              </a:rPr>
              <a:t> Identification des contacts</a:t>
            </a:r>
          </a:p>
          <a:p>
            <a:pPr lvl="1">
              <a:buFont typeface="Courier New" pitchFamily="49" charset="0"/>
              <a:buChar char="o"/>
            </a:pPr>
            <a:r>
              <a:rPr lang="fr-FR" sz="2000" dirty="0">
                <a:latin typeface="Calibri" pitchFamily="34" charset="0"/>
                <a:cs typeface="Calibri" pitchFamily="34" charset="0"/>
              </a:rPr>
              <a:t>La recherche des contacts commence avec un « cas » (suspect, probable ou confirmé).</a:t>
            </a:r>
          </a:p>
          <a:p>
            <a:pPr marL="0" indent="0">
              <a:buFont typeface="Calibri" pitchFamily="34" charset="0"/>
              <a:buAutoNum type="arabicPeriod"/>
            </a:pPr>
            <a:r>
              <a:rPr lang="fr-FR" sz="2000" b="1" dirty="0">
                <a:solidFill>
                  <a:srgbClr val="E46C0A"/>
                </a:solidFill>
                <a:latin typeface="Calibri" pitchFamily="34" charset="0"/>
                <a:cs typeface="Calibri" pitchFamily="34" charset="0"/>
              </a:rPr>
              <a:t> Initier et mettre à jour la liste des contacts</a:t>
            </a:r>
          </a:p>
          <a:p>
            <a:pPr lvl="1">
              <a:buFont typeface="Courier New" pitchFamily="49" charset="0"/>
              <a:buChar char="o"/>
              <a:tabLst>
                <a:tab pos="7988300" algn="l"/>
              </a:tabLst>
            </a:pPr>
            <a:r>
              <a:rPr lang="fr-FR" sz="2000" dirty="0">
                <a:latin typeface="Calibri" pitchFamily="34" charset="0"/>
                <a:cs typeface="Calibri" pitchFamily="34" charset="0"/>
              </a:rPr>
              <a:t>Il faut faire preuve de tact et d’empathie pour informer les contacts.</a:t>
            </a:r>
          </a:p>
          <a:p>
            <a:pPr marL="0" indent="0">
              <a:buFont typeface="Calibri" pitchFamily="34" charset="0"/>
              <a:buAutoNum type="arabicPeriod"/>
            </a:pPr>
            <a:r>
              <a:rPr lang="fr-FR" sz="2000" b="1" dirty="0">
                <a:solidFill>
                  <a:srgbClr val="E46C0A"/>
                </a:solidFill>
                <a:latin typeface="Calibri" pitchFamily="34" charset="0"/>
                <a:cs typeface="Calibri" pitchFamily="34" charset="0"/>
              </a:rPr>
              <a:t> Suivi des contacts</a:t>
            </a:r>
          </a:p>
          <a:p>
            <a:pPr lvl="1">
              <a:buFont typeface="Courier New" pitchFamily="49" charset="0"/>
              <a:buChar char="o"/>
            </a:pPr>
            <a:r>
              <a:rPr lang="fr-FR" sz="2000" dirty="0">
                <a:latin typeface="Calibri" pitchFamily="34" charset="0"/>
                <a:cs typeface="Calibri" pitchFamily="34" charset="0"/>
              </a:rPr>
              <a:t>Suivi pendant les 21 jours suivant la dernière exposition.</a:t>
            </a:r>
          </a:p>
          <a:p>
            <a:pPr lvl="1">
              <a:buFont typeface="Courier New" pitchFamily="49" charset="0"/>
              <a:buChar char="o"/>
            </a:pPr>
            <a:r>
              <a:rPr lang="fr-FR" sz="2000" dirty="0">
                <a:latin typeface="Calibri" pitchFamily="34" charset="0"/>
                <a:cs typeface="Calibri" pitchFamily="34" charset="0"/>
              </a:rPr>
              <a:t>Coordonné par un responsable de la surveillance épidémiologique qui travaille avec les superviseurs gérant les équipes de suivi des contacts.</a:t>
            </a:r>
          </a:p>
        </p:txBody>
      </p:sp>
    </p:spTree>
    <p:extLst>
      <p:ext uri="{BB962C8B-B14F-4D97-AF65-F5344CB8AC3E}">
        <p14:creationId xmlns:p14="http://schemas.microsoft.com/office/powerpoint/2010/main" val="2018453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0" y="44624"/>
            <a:ext cx="8229600" cy="1143000"/>
          </a:xfrm>
        </p:spPr>
        <p:txBody>
          <a:bodyPr/>
          <a:lstStyle/>
          <a:p>
            <a:pPr>
              <a:defRPr/>
            </a:pPr>
            <a:r>
              <a:rPr lang="fr-FR" sz="3600" b="1" dirty="0">
                <a:solidFill>
                  <a:srgbClr val="002060"/>
                </a:solidFill>
              </a:rPr>
              <a:t>Objectifs d’apprentissage</a:t>
            </a:r>
            <a:endParaRPr lang="en-GB" sz="3600" b="1" dirty="0">
              <a:solidFill>
                <a:srgbClr val="002060"/>
              </a:solidFill>
            </a:endParaRPr>
          </a:p>
        </p:txBody>
      </p:sp>
      <p:sp>
        <p:nvSpPr>
          <p:cNvPr id="9219" name="Content Placeholder 2"/>
          <p:cNvSpPr>
            <a:spLocks noGrp="1"/>
          </p:cNvSpPr>
          <p:nvPr>
            <p:ph idx="4294967295"/>
            <p:custDataLst>
              <p:tags r:id="rId2"/>
            </p:custDataLst>
          </p:nvPr>
        </p:nvSpPr>
        <p:spPr>
          <a:xfrm>
            <a:off x="395536" y="1320800"/>
            <a:ext cx="8424416" cy="4164013"/>
          </a:xfrm>
        </p:spPr>
        <p:txBody>
          <a:bodyPr/>
          <a:lstStyle/>
          <a:p>
            <a:pPr marL="0" indent="0">
              <a:spcBef>
                <a:spcPct val="0"/>
              </a:spcBef>
              <a:spcAft>
                <a:spcPts val="1200"/>
              </a:spcAft>
              <a:buNone/>
            </a:pPr>
            <a:r>
              <a:rPr lang="fr-FR" sz="2800" dirty="0">
                <a:solidFill>
                  <a:srgbClr val="002060"/>
                </a:solidFill>
              </a:rPr>
              <a:t>À la fin de cette session, vous devriez être en mesure:</a:t>
            </a:r>
          </a:p>
          <a:p>
            <a:pPr>
              <a:spcBef>
                <a:spcPct val="0"/>
              </a:spcBef>
              <a:spcAft>
                <a:spcPts val="1200"/>
              </a:spcAft>
              <a:buFont typeface="Arial" panose="020B0604020202020204" pitchFamily="34" charset="0"/>
              <a:buChar char="•"/>
            </a:pPr>
            <a:r>
              <a:rPr lang="en-US" sz="2800" dirty="0">
                <a:solidFill>
                  <a:srgbClr val="002060"/>
                </a:solidFill>
              </a:rPr>
              <a:t>De </a:t>
            </a:r>
            <a:r>
              <a:rPr lang="en-US" sz="2800" dirty="0" err="1">
                <a:solidFill>
                  <a:srgbClr val="002060"/>
                </a:solidFill>
              </a:rPr>
              <a:t>décrire</a:t>
            </a:r>
            <a:r>
              <a:rPr lang="en-US" sz="2800" dirty="0">
                <a:solidFill>
                  <a:srgbClr val="002060"/>
                </a:solidFill>
              </a:rPr>
              <a:t> la transmission de l’infection par le virus Ebola.</a:t>
            </a:r>
          </a:p>
          <a:p>
            <a:pPr>
              <a:spcBef>
                <a:spcPct val="0"/>
              </a:spcBef>
              <a:spcAft>
                <a:spcPts val="1200"/>
              </a:spcAft>
              <a:buFont typeface="Arial" panose="020B0604020202020204" pitchFamily="34" charset="0"/>
              <a:buChar char="•"/>
            </a:pPr>
            <a:r>
              <a:rPr lang="en-US" sz="2800" dirty="0">
                <a:solidFill>
                  <a:srgbClr val="002060"/>
                </a:solidFill>
              </a:rPr>
              <a:t>De </a:t>
            </a:r>
            <a:r>
              <a:rPr lang="en-US" sz="2800" dirty="0" err="1">
                <a:solidFill>
                  <a:srgbClr val="002060"/>
                </a:solidFill>
              </a:rPr>
              <a:t>rappeler</a:t>
            </a:r>
            <a:r>
              <a:rPr lang="en-US" sz="2800" dirty="0">
                <a:solidFill>
                  <a:srgbClr val="002060"/>
                </a:solidFill>
              </a:rPr>
              <a:t> l’historique des flambées de la MVE.</a:t>
            </a:r>
          </a:p>
          <a:p>
            <a:pPr>
              <a:spcBef>
                <a:spcPct val="0"/>
              </a:spcBef>
              <a:spcAft>
                <a:spcPts val="1200"/>
              </a:spcAft>
              <a:buFont typeface="Arial" panose="020B0604020202020204" pitchFamily="34" charset="0"/>
              <a:buChar char="•"/>
            </a:pPr>
            <a:r>
              <a:rPr lang="en-US" sz="2800" dirty="0" err="1">
                <a:solidFill>
                  <a:srgbClr val="002060"/>
                </a:solidFill>
              </a:rPr>
              <a:t>D’expliquer</a:t>
            </a:r>
            <a:r>
              <a:rPr lang="en-US" sz="2800" dirty="0">
                <a:solidFill>
                  <a:srgbClr val="002060"/>
                </a:solidFill>
              </a:rPr>
              <a:t> les principaux points et chiffres de la flambée </a:t>
            </a:r>
            <a:r>
              <a:rPr lang="en-US" sz="2800" dirty="0" err="1">
                <a:solidFill>
                  <a:srgbClr val="002060"/>
                </a:solidFill>
              </a:rPr>
              <a:t>actuelle</a:t>
            </a:r>
            <a:r>
              <a:rPr lang="en-US" sz="2800" dirty="0">
                <a:solidFill>
                  <a:srgbClr val="002060"/>
                </a:solidFill>
              </a:rPr>
              <a:t> </a:t>
            </a:r>
            <a:r>
              <a:rPr lang="en-US" sz="2800" dirty="0" err="1">
                <a:solidFill>
                  <a:srgbClr val="002060"/>
                </a:solidFill>
              </a:rPr>
              <a:t>d’Ebola</a:t>
            </a:r>
            <a:r>
              <a:rPr lang="en-US" sz="2800" dirty="0">
                <a:solidFill>
                  <a:srgbClr val="002060"/>
                </a:solidFill>
              </a:rPr>
              <a:t>.</a:t>
            </a:r>
          </a:p>
          <a:p>
            <a:pPr>
              <a:spcBef>
                <a:spcPct val="0"/>
              </a:spcBef>
              <a:spcAft>
                <a:spcPts val="1200"/>
              </a:spcAft>
              <a:buFont typeface="Arial" panose="020B0604020202020204" pitchFamily="34" charset="0"/>
              <a:buChar char="•"/>
            </a:pPr>
            <a:r>
              <a:rPr lang="en-US" sz="2800" dirty="0">
                <a:solidFill>
                  <a:srgbClr val="002060"/>
                </a:solidFill>
              </a:rPr>
              <a:t>De </a:t>
            </a:r>
            <a:r>
              <a:rPr lang="en-US" sz="2800" dirty="0" err="1">
                <a:solidFill>
                  <a:srgbClr val="002060"/>
                </a:solidFill>
              </a:rPr>
              <a:t>décrire</a:t>
            </a:r>
            <a:r>
              <a:rPr lang="en-US" sz="2800" dirty="0">
                <a:solidFill>
                  <a:srgbClr val="002060"/>
                </a:solidFill>
              </a:rPr>
              <a:t> les </a:t>
            </a:r>
            <a:r>
              <a:rPr lang="en-US" sz="2800" dirty="0" err="1">
                <a:solidFill>
                  <a:srgbClr val="002060"/>
                </a:solidFill>
              </a:rPr>
              <a:t>principes</a:t>
            </a:r>
            <a:r>
              <a:rPr lang="en-US" sz="2800" dirty="0">
                <a:solidFill>
                  <a:srgbClr val="002060"/>
                </a:solidFill>
              </a:rPr>
              <a:t> de </a:t>
            </a:r>
            <a:r>
              <a:rPr lang="en-US" sz="2800" dirty="0" err="1">
                <a:solidFill>
                  <a:srgbClr val="002060"/>
                </a:solidFill>
              </a:rPr>
              <a:t>contrôle</a:t>
            </a:r>
            <a:r>
              <a:rPr lang="en-US" sz="2800" dirty="0">
                <a:solidFill>
                  <a:srgbClr val="002060"/>
                </a:solidFill>
              </a:rPr>
              <a:t> de la MVE.</a:t>
            </a:r>
            <a:endParaRPr lang="en-GB" sz="2800" dirty="0">
              <a:solidFill>
                <a:srgbClr val="002060"/>
              </a:solidFill>
            </a:endParaRPr>
          </a:p>
        </p:txBody>
      </p:sp>
    </p:spTree>
    <p:extLst>
      <p:ext uri="{BB962C8B-B14F-4D97-AF65-F5344CB8AC3E}">
        <p14:creationId xmlns:p14="http://schemas.microsoft.com/office/powerpoint/2010/main" val="3117871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5"/>
          <p:cNvPicPr>
            <a:picLocks noChangeArrowheads="1"/>
          </p:cNvPicPr>
          <p:nvPr>
            <p:custDataLst>
              <p:tags r:id="rId1"/>
            </p:custDataLst>
          </p:nvPr>
        </p:nvPicPr>
        <p:blipFill>
          <a:blip r:embed="rId5">
            <a:extLst>
              <a:ext uri="{28A0092B-C50C-407E-A947-70E740481C1C}">
                <a14:useLocalDpi xmlns:a14="http://schemas.microsoft.com/office/drawing/2010/main" val="0"/>
              </a:ext>
            </a:extLst>
          </a:blip>
          <a:srcRect/>
          <a:stretch>
            <a:fillRect/>
          </a:stretch>
        </p:blipFill>
        <p:spPr bwMode="auto">
          <a:xfrm>
            <a:off x="1871700" y="908720"/>
            <a:ext cx="5400600" cy="518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2"/>
          <p:cNvSpPr>
            <a:spLocks noGrp="1"/>
          </p:cNvSpPr>
          <p:nvPr>
            <p:ph type="title"/>
            <p:custDataLst>
              <p:tags r:id="rId2"/>
            </p:custDataLst>
          </p:nvPr>
        </p:nvSpPr>
        <p:spPr>
          <a:xfrm>
            <a:off x="457200" y="-27384"/>
            <a:ext cx="8229600" cy="1143000"/>
          </a:xfrm>
        </p:spPr>
        <p:txBody>
          <a:bodyPr/>
          <a:lstStyle/>
          <a:p>
            <a:r>
              <a:rPr lang="fr-FR" sz="3600" b="1" dirty="0">
                <a:solidFill>
                  <a:srgbClr val="002060"/>
                </a:solidFill>
              </a:rPr>
              <a:t>La gestion des cas</a:t>
            </a:r>
          </a:p>
        </p:txBody>
      </p:sp>
    </p:spTree>
    <p:extLst>
      <p:ext uri="{BB962C8B-B14F-4D97-AF65-F5344CB8AC3E}">
        <p14:creationId xmlns:p14="http://schemas.microsoft.com/office/powerpoint/2010/main" val="20004425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custDataLst>
              <p:tags r:id="rId1"/>
            </p:custDataLst>
          </p:nvPr>
        </p:nvSpPr>
        <p:spPr>
          <a:xfrm>
            <a:off x="457200" y="44624"/>
            <a:ext cx="8229600" cy="1143000"/>
          </a:xfrm>
        </p:spPr>
        <p:txBody>
          <a:bodyPr>
            <a:noAutofit/>
          </a:bodyPr>
          <a:lstStyle/>
          <a:p>
            <a:pPr>
              <a:defRPr/>
            </a:pPr>
            <a:r>
              <a:rPr lang="fr-FR" sz="3600" b="1" dirty="0">
                <a:solidFill>
                  <a:srgbClr val="002060"/>
                </a:solidFill>
              </a:rPr>
              <a:t>Activités de surveillance et engagement communautaire</a:t>
            </a:r>
          </a:p>
        </p:txBody>
      </p:sp>
      <p:sp>
        <p:nvSpPr>
          <p:cNvPr id="29698" name="Content Placeholder 1"/>
          <p:cNvSpPr>
            <a:spLocks noGrp="1"/>
          </p:cNvSpPr>
          <p:nvPr>
            <p:ph idx="1"/>
            <p:custDataLst>
              <p:tags r:id="rId2"/>
            </p:custDataLst>
          </p:nvPr>
        </p:nvSpPr>
        <p:spPr>
          <a:xfrm>
            <a:off x="457472" y="1412776"/>
            <a:ext cx="8440824" cy="4526884"/>
          </a:xfrm>
        </p:spPr>
        <p:txBody>
          <a:bodyPr>
            <a:normAutofit/>
          </a:bodyPr>
          <a:lstStyle/>
          <a:p>
            <a:pPr marL="456394" indent="-456394">
              <a:lnSpc>
                <a:spcPct val="90000"/>
              </a:lnSpc>
              <a:buFont typeface="Arial" charset="0"/>
              <a:buAutoNum type="arabicPeriod"/>
            </a:pPr>
            <a:r>
              <a:rPr lang="fr-FR" sz="2700" dirty="0">
                <a:latin typeface="Calibri" pitchFamily="34" charset="0"/>
                <a:cs typeface="Calibri" pitchFamily="34" charset="0"/>
              </a:rPr>
              <a:t>Soutien communautaire pour </a:t>
            </a:r>
            <a:r>
              <a:rPr lang="fr-FR" sz="2700" dirty="0">
                <a:solidFill>
                  <a:srgbClr val="E46C0A"/>
                </a:solidFill>
                <a:latin typeface="Calibri" pitchFamily="34" charset="0"/>
                <a:cs typeface="Calibri" pitchFamily="34" charset="0"/>
              </a:rPr>
              <a:t>organiser un travail de surveillance</a:t>
            </a:r>
          </a:p>
          <a:p>
            <a:pPr marL="918353" lvl="1" indent="-456394">
              <a:lnSpc>
                <a:spcPct val="90000"/>
              </a:lnSpc>
            </a:pPr>
            <a:r>
              <a:rPr lang="fr-FR" sz="2400" dirty="0">
                <a:latin typeface="Calibri" pitchFamily="34" charset="0"/>
                <a:cs typeface="Calibri" pitchFamily="34" charset="0"/>
              </a:rPr>
              <a:t>Volonté d’accepter les travailleurs dans leur communauté</a:t>
            </a:r>
          </a:p>
          <a:p>
            <a:pPr marL="918353" lvl="1" indent="-456394">
              <a:lnSpc>
                <a:spcPct val="90000"/>
              </a:lnSpc>
            </a:pPr>
            <a:r>
              <a:rPr lang="fr-FR" sz="2400" dirty="0">
                <a:latin typeface="Calibri" pitchFamily="34" charset="0"/>
                <a:cs typeface="Calibri" pitchFamily="34" charset="0"/>
              </a:rPr>
              <a:t>Niveau de résistance, obstacle perçu, peur et déni</a:t>
            </a:r>
          </a:p>
          <a:p>
            <a:pPr marL="456394" indent="-456394">
              <a:lnSpc>
                <a:spcPct val="90000"/>
              </a:lnSpc>
              <a:buFont typeface="Arial" charset="0"/>
              <a:buAutoNum type="arabicPeriod"/>
            </a:pPr>
            <a:r>
              <a:rPr lang="fr-FR" sz="2700" dirty="0">
                <a:latin typeface="Calibri" pitchFamily="34" charset="0"/>
                <a:cs typeface="Calibri" pitchFamily="34" charset="0"/>
              </a:rPr>
              <a:t>Engagement communautaire pour organiser (et</a:t>
            </a:r>
            <a:r>
              <a:rPr lang="pl-PL" sz="2700" dirty="0">
                <a:latin typeface="Calibri" pitchFamily="34" charset="0"/>
                <a:cs typeface="Calibri" pitchFamily="34" charset="0"/>
              </a:rPr>
              <a:t> </a:t>
            </a:r>
            <a:r>
              <a:rPr lang="fr-FR" sz="2700" dirty="0">
                <a:latin typeface="Calibri" pitchFamily="34" charset="0"/>
                <a:cs typeface="Calibri" pitchFamily="34" charset="0"/>
              </a:rPr>
              <a:t>améliorer) les </a:t>
            </a:r>
            <a:r>
              <a:rPr lang="fr-FR" sz="2700" dirty="0">
                <a:solidFill>
                  <a:srgbClr val="E46C0A"/>
                </a:solidFill>
                <a:latin typeface="Calibri" pitchFamily="34" charset="0"/>
                <a:cs typeface="Calibri" pitchFamily="34" charset="0"/>
              </a:rPr>
              <a:t>activités de surveillance permanente</a:t>
            </a:r>
          </a:p>
          <a:p>
            <a:pPr marL="918353" lvl="1" indent="-456394">
              <a:lnSpc>
                <a:spcPct val="90000"/>
              </a:lnSpc>
            </a:pPr>
            <a:r>
              <a:rPr lang="fr-FR" sz="2400" dirty="0">
                <a:latin typeface="Calibri" pitchFamily="34" charset="0"/>
                <a:cs typeface="Calibri" pitchFamily="34" charset="0"/>
              </a:rPr>
              <a:t>Approche proactive de la recherche des cas</a:t>
            </a:r>
          </a:p>
          <a:p>
            <a:pPr marL="918353" lvl="1" indent="-456394">
              <a:lnSpc>
                <a:spcPct val="90000"/>
              </a:lnSpc>
            </a:pPr>
            <a:r>
              <a:rPr lang="fr-FR" sz="2400" dirty="0">
                <a:latin typeface="Calibri" pitchFamily="34" charset="0"/>
                <a:cs typeface="Calibri" pitchFamily="34" charset="0"/>
              </a:rPr>
              <a:t>Signalement volontaire dans les délais</a:t>
            </a:r>
          </a:p>
          <a:p>
            <a:pPr marL="918353" lvl="1" indent="-456394">
              <a:lnSpc>
                <a:spcPct val="90000"/>
              </a:lnSpc>
            </a:pPr>
            <a:r>
              <a:rPr lang="fr-FR" sz="2400" dirty="0">
                <a:latin typeface="Calibri" pitchFamily="34" charset="0"/>
                <a:cs typeface="Calibri" pitchFamily="34" charset="0"/>
              </a:rPr>
              <a:t>Anticiper et résoudre efficacement les conflits</a:t>
            </a:r>
          </a:p>
          <a:p>
            <a:pPr marL="456394" indent="-456394">
              <a:lnSpc>
                <a:spcPct val="90000"/>
              </a:lnSpc>
              <a:buFont typeface="Arial" charset="0"/>
              <a:buAutoNum type="arabicPeriod"/>
            </a:pPr>
            <a:r>
              <a:rPr lang="fr-FR" sz="2700" dirty="0">
                <a:latin typeface="Calibri" pitchFamily="34" charset="0"/>
                <a:cs typeface="Calibri" pitchFamily="34" charset="0"/>
              </a:rPr>
              <a:t>Participer à </a:t>
            </a:r>
            <a:r>
              <a:rPr lang="fr-FR" sz="2700" dirty="0">
                <a:solidFill>
                  <a:srgbClr val="E46C0A"/>
                </a:solidFill>
                <a:latin typeface="Calibri" pitchFamily="34" charset="0"/>
                <a:cs typeface="Calibri" pitchFamily="34" charset="0"/>
              </a:rPr>
              <a:t>l’identification et la résolution des problèmes</a:t>
            </a:r>
          </a:p>
        </p:txBody>
      </p:sp>
    </p:spTree>
    <p:extLst>
      <p:ext uri="{BB962C8B-B14F-4D97-AF65-F5344CB8AC3E}">
        <p14:creationId xmlns:p14="http://schemas.microsoft.com/office/powerpoint/2010/main" val="30769051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custDataLst>
              <p:tags r:id="rId1"/>
            </p:custDataLst>
          </p:nvPr>
        </p:nvSpPr>
        <p:spPr>
          <a:xfrm>
            <a:off x="457200" y="44624"/>
            <a:ext cx="8229600" cy="1143000"/>
          </a:xfrm>
        </p:spPr>
        <p:txBody>
          <a:bodyPr>
            <a:noAutofit/>
          </a:bodyPr>
          <a:lstStyle/>
          <a:p>
            <a:pPr>
              <a:defRPr/>
            </a:pPr>
            <a:r>
              <a:rPr lang="fr-FR" sz="3600" b="1" dirty="0">
                <a:solidFill>
                  <a:srgbClr val="002060"/>
                </a:solidFill>
              </a:rPr>
              <a:t>Stratégie de prise en charge</a:t>
            </a:r>
          </a:p>
        </p:txBody>
      </p:sp>
      <p:sp>
        <p:nvSpPr>
          <p:cNvPr id="2" name="Content Placeholder 1"/>
          <p:cNvSpPr>
            <a:spLocks noGrp="1"/>
          </p:cNvSpPr>
          <p:nvPr>
            <p:ph idx="1"/>
            <p:custDataLst>
              <p:tags r:id="rId2"/>
            </p:custDataLst>
          </p:nvPr>
        </p:nvSpPr>
        <p:spPr>
          <a:xfrm>
            <a:off x="899592" y="1268760"/>
            <a:ext cx="7427168" cy="4608512"/>
          </a:xfrm>
        </p:spPr>
        <p:txBody>
          <a:bodyPr>
            <a:normAutofit fontScale="92500" lnSpcReduction="10000"/>
          </a:bodyPr>
          <a:lstStyle/>
          <a:p>
            <a:r>
              <a:rPr lang="en-GB" b="1" dirty="0" err="1">
                <a:solidFill>
                  <a:srgbClr val="0070C0"/>
                </a:solidFill>
              </a:rPr>
              <a:t>Isolement</a:t>
            </a:r>
            <a:r>
              <a:rPr lang="en-GB" b="1" dirty="0">
                <a:solidFill>
                  <a:srgbClr val="0070C0"/>
                </a:solidFill>
              </a:rPr>
              <a:t> des </a:t>
            </a:r>
            <a:r>
              <a:rPr lang="en-GB" b="1" dirty="0" err="1">
                <a:solidFill>
                  <a:srgbClr val="0070C0"/>
                </a:solidFill>
              </a:rPr>
              <a:t>cas</a:t>
            </a:r>
            <a:endParaRPr lang="en-GB" b="1" dirty="0">
              <a:solidFill>
                <a:srgbClr val="0070C0"/>
              </a:solidFill>
            </a:endParaRPr>
          </a:p>
          <a:p>
            <a:r>
              <a:rPr lang="en-GB" b="1" dirty="0">
                <a:solidFill>
                  <a:srgbClr val="0070C0"/>
                </a:solidFill>
              </a:rPr>
              <a:t>Prise en charge </a:t>
            </a:r>
            <a:r>
              <a:rPr lang="en-GB" b="1" dirty="0" err="1">
                <a:solidFill>
                  <a:srgbClr val="0070C0"/>
                </a:solidFill>
              </a:rPr>
              <a:t>clinique</a:t>
            </a:r>
            <a:r>
              <a:rPr lang="en-GB" b="1" dirty="0">
                <a:solidFill>
                  <a:srgbClr val="0070C0"/>
                </a:solidFill>
              </a:rPr>
              <a:t> des </a:t>
            </a:r>
            <a:r>
              <a:rPr lang="en-GB" b="1" dirty="0" err="1">
                <a:solidFill>
                  <a:srgbClr val="0070C0"/>
                </a:solidFill>
              </a:rPr>
              <a:t>cas</a:t>
            </a:r>
            <a:endParaRPr lang="en-GB" b="1" dirty="0">
              <a:solidFill>
                <a:srgbClr val="0070C0"/>
              </a:solidFill>
            </a:endParaRPr>
          </a:p>
          <a:p>
            <a:pPr lvl="1"/>
            <a:r>
              <a:rPr lang="fr-FR" dirty="0"/>
              <a:t>Aucun traitement spécifique n’a fait ses preuves.</a:t>
            </a:r>
          </a:p>
          <a:p>
            <a:pPr lvl="1"/>
            <a:r>
              <a:rPr lang="fr-FR" dirty="0"/>
              <a:t>Traitement de soutien symptomatique, qui permet de réduire la mortalité.</a:t>
            </a:r>
          </a:p>
          <a:p>
            <a:r>
              <a:rPr lang="en-GB" b="1" dirty="0">
                <a:solidFill>
                  <a:srgbClr val="0070C0"/>
                </a:solidFill>
              </a:rPr>
              <a:t>Vaccination ?</a:t>
            </a:r>
          </a:p>
          <a:p>
            <a:pPr lvl="1"/>
            <a:r>
              <a:rPr lang="fr-FR" dirty="0"/>
              <a:t>En août 2015, deux vaccins candidats contre la MVE en cours d’essais de phase 3 dans les trois pays touchés par la MVE. </a:t>
            </a:r>
          </a:p>
          <a:p>
            <a:endParaRPr lang="en-GB" dirty="0">
              <a:latin typeface="+mn-lt"/>
            </a:endParaRPr>
          </a:p>
          <a:p>
            <a:pPr lvl="1"/>
            <a:endParaRPr lang="en-GB" dirty="0">
              <a:latin typeface="+mn-lt"/>
            </a:endParaRPr>
          </a:p>
        </p:txBody>
      </p:sp>
    </p:spTree>
    <p:extLst>
      <p:ext uri="{BB962C8B-B14F-4D97-AF65-F5344CB8AC3E}">
        <p14:creationId xmlns:p14="http://schemas.microsoft.com/office/powerpoint/2010/main" val="15124608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custDataLst>
              <p:tags r:id="rId1"/>
            </p:custDataLst>
          </p:nvPr>
        </p:nvSpPr>
        <p:spPr>
          <a:xfrm>
            <a:off x="428596" y="44752"/>
            <a:ext cx="8229600" cy="1152000"/>
          </a:xfrm>
        </p:spPr>
        <p:txBody>
          <a:bodyPr/>
          <a:lstStyle/>
          <a:p>
            <a:r>
              <a:rPr lang="en-US" altLang="en-US" sz="3600" b="1" dirty="0">
                <a:solidFill>
                  <a:srgbClr val="002060"/>
                </a:solidFill>
              </a:rPr>
              <a:t>Messages importants</a:t>
            </a:r>
          </a:p>
        </p:txBody>
      </p:sp>
      <p:sp>
        <p:nvSpPr>
          <p:cNvPr id="4" name="Rectangle 3"/>
          <p:cNvSpPr/>
          <p:nvPr>
            <p:custDataLst>
              <p:tags r:id="rId2"/>
            </p:custDataLst>
          </p:nvPr>
        </p:nvSpPr>
        <p:spPr>
          <a:xfrm>
            <a:off x="428596" y="991706"/>
            <a:ext cx="8429684" cy="5029582"/>
          </a:xfrm>
          <a:prstGeom prst="rect">
            <a:avLst/>
          </a:prstGeom>
          <a:noFill/>
        </p:spPr>
        <p:txBody>
          <a:bodyPr wrap="square">
            <a:spAutoFit/>
          </a:bodyPr>
          <a:lstStyle/>
          <a:p>
            <a:pPr marL="514350" indent="-514350" fontAlgn="base">
              <a:lnSpc>
                <a:spcPts val="2900"/>
              </a:lnSpc>
              <a:spcBef>
                <a:spcPts val="100"/>
              </a:spcBef>
              <a:spcAft>
                <a:spcPts val="100"/>
              </a:spcAft>
              <a:buFontTx/>
              <a:buAutoNum type="arabicPeriod"/>
            </a:pPr>
            <a:r>
              <a:rPr lang="en-US" sz="2400" dirty="0">
                <a:solidFill>
                  <a:srgbClr val="002060"/>
                </a:solidFill>
                <a:latin typeface="Arial" panose="020B0604020202020204" pitchFamily="34" charset="0"/>
                <a:cs typeface="Arial" panose="020B0604020202020204" pitchFamily="34" charset="0"/>
              </a:rPr>
              <a:t>La MVE </a:t>
            </a:r>
            <a:r>
              <a:rPr lang="en-US" sz="2400" dirty="0" err="1">
                <a:solidFill>
                  <a:srgbClr val="002060"/>
                </a:solidFill>
                <a:latin typeface="Arial" panose="020B0604020202020204" pitchFamily="34" charset="0"/>
                <a:cs typeface="Arial" panose="020B0604020202020204" pitchFamily="34" charset="0"/>
              </a:rPr>
              <a:t>est</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contagieuse</a:t>
            </a:r>
            <a:r>
              <a:rPr lang="en-US" sz="2400" dirty="0">
                <a:solidFill>
                  <a:srgbClr val="002060"/>
                </a:solidFill>
                <a:latin typeface="Arial" panose="020B0604020202020204" pitchFamily="34" charset="0"/>
                <a:cs typeface="Arial" panose="020B0604020202020204" pitchFamily="34" charset="0"/>
              </a:rPr>
              <a:t> et le </a:t>
            </a:r>
            <a:r>
              <a:rPr lang="en-US" sz="2400" dirty="0" err="1">
                <a:solidFill>
                  <a:srgbClr val="002060"/>
                </a:solidFill>
                <a:latin typeface="Arial" panose="020B0604020202020204" pitchFamily="34" charset="0"/>
                <a:cs typeface="Arial" panose="020B0604020202020204" pitchFamily="34" charset="0"/>
              </a:rPr>
              <a:t>taux</a:t>
            </a:r>
            <a:r>
              <a:rPr lang="en-US" sz="2400" dirty="0">
                <a:solidFill>
                  <a:srgbClr val="002060"/>
                </a:solidFill>
                <a:latin typeface="Arial" panose="020B0604020202020204" pitchFamily="34" charset="0"/>
                <a:cs typeface="Arial" panose="020B0604020202020204" pitchFamily="34" charset="0"/>
              </a:rPr>
              <a:t> de létalité élevé. Des </a:t>
            </a:r>
            <a:r>
              <a:rPr lang="en-US" sz="2400" dirty="0" err="1">
                <a:solidFill>
                  <a:srgbClr val="002060"/>
                </a:solidFill>
                <a:latin typeface="Arial" panose="020B0604020202020204" pitchFamily="34" charset="0"/>
                <a:cs typeface="Arial" panose="020B0604020202020204" pitchFamily="34" charset="0"/>
              </a:rPr>
              <a:t>flambées</a:t>
            </a:r>
            <a:r>
              <a:rPr lang="en-US" sz="2400" dirty="0">
                <a:solidFill>
                  <a:srgbClr val="002060"/>
                </a:solidFill>
                <a:latin typeface="Arial" panose="020B0604020202020204" pitchFamily="34" charset="0"/>
                <a:cs typeface="Arial" panose="020B0604020202020204" pitchFamily="34" charset="0"/>
              </a:rPr>
              <a:t> massives sont une </a:t>
            </a:r>
            <a:r>
              <a:rPr lang="en-US" sz="2400" dirty="0" err="1">
                <a:solidFill>
                  <a:srgbClr val="002060"/>
                </a:solidFill>
                <a:latin typeface="Arial" panose="020B0604020202020204" pitchFamily="34" charset="0"/>
                <a:cs typeface="Arial" panose="020B0604020202020204" pitchFamily="34" charset="0"/>
              </a:rPr>
              <a:t>réelle</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éventualité</a:t>
            </a:r>
            <a:r>
              <a:rPr lang="en-US" sz="2400" dirty="0">
                <a:solidFill>
                  <a:srgbClr val="002060"/>
                </a:solidFill>
                <a:latin typeface="Arial" panose="020B0604020202020204" pitchFamily="34" charset="0"/>
                <a:cs typeface="Arial" panose="020B0604020202020204" pitchFamily="34" charset="0"/>
              </a:rPr>
              <a:t>. </a:t>
            </a:r>
          </a:p>
          <a:p>
            <a:pPr marL="514350" indent="-514350" fontAlgn="base">
              <a:lnSpc>
                <a:spcPts val="2900"/>
              </a:lnSpc>
              <a:spcBef>
                <a:spcPts val="100"/>
              </a:spcBef>
              <a:spcAft>
                <a:spcPts val="100"/>
              </a:spcAft>
              <a:buFontTx/>
              <a:buAutoNum type="arabicPeriod"/>
            </a:pPr>
            <a:r>
              <a:rPr lang="en-US" sz="2400" dirty="0">
                <a:solidFill>
                  <a:srgbClr val="002060"/>
                </a:solidFill>
                <a:latin typeface="Arial" panose="020B0604020202020204" pitchFamily="34" charset="0"/>
                <a:cs typeface="Arial" panose="020B0604020202020204" pitchFamily="34" charset="0"/>
              </a:rPr>
              <a:t>Les </a:t>
            </a:r>
            <a:r>
              <a:rPr lang="en-US" sz="2400" dirty="0" err="1">
                <a:solidFill>
                  <a:srgbClr val="002060"/>
                </a:solidFill>
                <a:latin typeface="Arial" panose="020B0604020202020204" pitchFamily="34" charset="0"/>
                <a:cs typeface="Arial" panose="020B0604020202020204" pitchFamily="34" charset="0"/>
              </a:rPr>
              <a:t>prestataires</a:t>
            </a:r>
            <a:r>
              <a:rPr lang="en-US" sz="2400" dirty="0">
                <a:solidFill>
                  <a:srgbClr val="002060"/>
                </a:solidFill>
                <a:latin typeface="Arial" panose="020B0604020202020204" pitchFamily="34" charset="0"/>
                <a:cs typeface="Arial" panose="020B0604020202020204" pitchFamily="34" charset="0"/>
              </a:rPr>
              <a:t> de soins de santé </a:t>
            </a:r>
            <a:r>
              <a:rPr lang="en-US" sz="2400" dirty="0" err="1">
                <a:solidFill>
                  <a:srgbClr val="002060"/>
                </a:solidFill>
                <a:latin typeface="Arial" panose="020B0604020202020204" pitchFamily="34" charset="0"/>
                <a:cs typeface="Arial" panose="020B0604020202020204" pitchFamily="34" charset="0"/>
              </a:rPr>
              <a:t>présentent</a:t>
            </a:r>
            <a:r>
              <a:rPr lang="en-US" sz="2400" dirty="0">
                <a:solidFill>
                  <a:srgbClr val="002060"/>
                </a:solidFill>
                <a:latin typeface="Arial" panose="020B0604020202020204" pitchFamily="34" charset="0"/>
                <a:cs typeface="Arial" panose="020B0604020202020204" pitchFamily="34" charset="0"/>
              </a:rPr>
              <a:t> un </a:t>
            </a:r>
            <a:r>
              <a:rPr lang="en-US" sz="2400" dirty="0" err="1">
                <a:solidFill>
                  <a:srgbClr val="002060"/>
                </a:solidFill>
                <a:latin typeface="Arial" panose="020B0604020202020204" pitchFamily="34" charset="0"/>
                <a:cs typeface="Arial" panose="020B0604020202020204" pitchFamily="34" charset="0"/>
              </a:rPr>
              <a:t>risque</a:t>
            </a:r>
            <a:r>
              <a:rPr lang="en-US" sz="2400" dirty="0">
                <a:solidFill>
                  <a:srgbClr val="002060"/>
                </a:solidFill>
                <a:latin typeface="Arial" panose="020B0604020202020204" pitchFamily="34" charset="0"/>
                <a:cs typeface="Arial" panose="020B0604020202020204" pitchFamily="34" charset="0"/>
              </a:rPr>
              <a:t> accru d’infection par la MVE.</a:t>
            </a:r>
          </a:p>
          <a:p>
            <a:pPr marL="514350" indent="-514350" fontAlgn="base">
              <a:lnSpc>
                <a:spcPts val="2900"/>
              </a:lnSpc>
              <a:spcBef>
                <a:spcPts val="100"/>
              </a:spcBef>
              <a:spcAft>
                <a:spcPts val="100"/>
              </a:spcAft>
              <a:buFontTx/>
              <a:buAutoNum type="arabicPeriod"/>
            </a:pPr>
            <a:r>
              <a:rPr lang="en-US" sz="2400" dirty="0">
                <a:solidFill>
                  <a:srgbClr val="002060"/>
                </a:solidFill>
                <a:latin typeface="Arial" panose="020B0604020202020204" pitchFamily="34" charset="0"/>
                <a:cs typeface="Arial" panose="020B0604020202020204" pitchFamily="34" charset="0"/>
              </a:rPr>
              <a:t>Les </a:t>
            </a:r>
            <a:r>
              <a:rPr lang="en-US" sz="2400" dirty="0" err="1">
                <a:solidFill>
                  <a:srgbClr val="002060"/>
                </a:solidFill>
                <a:latin typeface="Arial" panose="020B0604020202020204" pitchFamily="34" charset="0"/>
                <a:cs typeface="Arial" panose="020B0604020202020204" pitchFamily="34" charset="0"/>
              </a:rPr>
              <a:t>flambées</a:t>
            </a:r>
            <a:r>
              <a:rPr lang="en-US" sz="2400" dirty="0">
                <a:solidFill>
                  <a:srgbClr val="002060"/>
                </a:solidFill>
                <a:latin typeface="Arial" panose="020B0604020202020204" pitchFamily="34" charset="0"/>
                <a:cs typeface="Arial" panose="020B0604020202020204" pitchFamily="34" charset="0"/>
              </a:rPr>
              <a:t> de MVE </a:t>
            </a:r>
            <a:r>
              <a:rPr lang="en-US" sz="2400" dirty="0" err="1">
                <a:solidFill>
                  <a:srgbClr val="002060"/>
                </a:solidFill>
                <a:latin typeface="Arial" panose="020B0604020202020204" pitchFamily="34" charset="0"/>
                <a:cs typeface="Arial" panose="020B0604020202020204" pitchFamily="34" charset="0"/>
              </a:rPr>
              <a:t>peuvent</a:t>
            </a:r>
            <a:r>
              <a:rPr lang="en-US" sz="2400" dirty="0">
                <a:solidFill>
                  <a:srgbClr val="002060"/>
                </a:solidFill>
                <a:latin typeface="Arial" panose="020B0604020202020204" pitchFamily="34" charset="0"/>
                <a:cs typeface="Arial" panose="020B0604020202020204" pitchFamily="34" charset="0"/>
              </a:rPr>
              <a:t> avoir de graves répercussions sur la </a:t>
            </a:r>
            <a:r>
              <a:rPr lang="en-US" sz="2400" dirty="0" err="1">
                <a:solidFill>
                  <a:srgbClr val="002060"/>
                </a:solidFill>
                <a:latin typeface="Arial" panose="020B0604020202020204" pitchFamily="34" charset="0"/>
                <a:cs typeface="Arial" panose="020B0604020202020204" pitchFamily="34" charset="0"/>
              </a:rPr>
              <a:t>société</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systèmes</a:t>
            </a:r>
            <a:r>
              <a:rPr lang="en-US" sz="2400" dirty="0">
                <a:solidFill>
                  <a:srgbClr val="002060"/>
                </a:solidFill>
                <a:latin typeface="Arial" panose="020B0604020202020204" pitchFamily="34" charset="0"/>
                <a:cs typeface="Arial" panose="020B0604020202020204" pitchFamily="34" charset="0"/>
              </a:rPr>
              <a:t> de santé, perturbation sociale, </a:t>
            </a:r>
            <a:r>
              <a:rPr lang="en-US" sz="2400" dirty="0" err="1">
                <a:solidFill>
                  <a:srgbClr val="002060"/>
                </a:solidFill>
                <a:latin typeface="Arial" panose="020B0604020202020204" pitchFamily="34" charset="0"/>
                <a:cs typeface="Arial" panose="020B0604020202020204" pitchFamily="34" charset="0"/>
              </a:rPr>
              <a:t>économie</a:t>
            </a:r>
            <a:r>
              <a:rPr lang="en-US" sz="2400" dirty="0">
                <a:solidFill>
                  <a:srgbClr val="002060"/>
                </a:solidFill>
                <a:latin typeface="Arial" panose="020B0604020202020204" pitchFamily="34" charset="0"/>
                <a:cs typeface="Arial" panose="020B0604020202020204" pitchFamily="34" charset="0"/>
              </a:rPr>
              <a:t>).</a:t>
            </a:r>
          </a:p>
          <a:p>
            <a:pPr marL="514350" indent="-514350" fontAlgn="base">
              <a:lnSpc>
                <a:spcPts val="2900"/>
              </a:lnSpc>
              <a:spcBef>
                <a:spcPts val="100"/>
              </a:spcBef>
              <a:spcAft>
                <a:spcPts val="100"/>
              </a:spcAft>
              <a:buFontTx/>
              <a:buAutoNum type="arabicPeriod"/>
            </a:pPr>
            <a:r>
              <a:rPr lang="en-US" sz="2400" dirty="0">
                <a:solidFill>
                  <a:srgbClr val="002060"/>
                </a:solidFill>
                <a:latin typeface="Arial" panose="020B0604020202020204" pitchFamily="34" charset="0"/>
                <a:cs typeface="Arial" panose="020B0604020202020204" pitchFamily="34" charset="0"/>
              </a:rPr>
              <a:t>La </a:t>
            </a:r>
            <a:r>
              <a:rPr lang="en-US" sz="2400" dirty="0" err="1">
                <a:solidFill>
                  <a:srgbClr val="002060"/>
                </a:solidFill>
                <a:latin typeface="Arial" panose="020B0604020202020204" pitchFamily="34" charset="0"/>
                <a:cs typeface="Arial" panose="020B0604020202020204" pitchFamily="34" charset="0"/>
              </a:rPr>
              <a:t>détection</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précoce</a:t>
            </a:r>
            <a:r>
              <a:rPr lang="en-US" sz="2400" dirty="0">
                <a:solidFill>
                  <a:srgbClr val="002060"/>
                </a:solidFill>
                <a:latin typeface="Arial" panose="020B0604020202020204" pitchFamily="34" charset="0"/>
                <a:cs typeface="Arial" panose="020B0604020202020204" pitchFamily="34" charset="0"/>
              </a:rPr>
              <a:t> de nouveaux </a:t>
            </a:r>
            <a:r>
              <a:rPr lang="en-US" sz="2400" dirty="0" err="1">
                <a:solidFill>
                  <a:srgbClr val="002060"/>
                </a:solidFill>
                <a:latin typeface="Arial" panose="020B0604020202020204" pitchFamily="34" charset="0"/>
                <a:cs typeface="Arial" panose="020B0604020202020204" pitchFamily="34" charset="0"/>
              </a:rPr>
              <a:t>cas</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leur</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isolement</a:t>
            </a:r>
            <a:r>
              <a:rPr lang="en-US" sz="2400" dirty="0">
                <a:solidFill>
                  <a:srgbClr val="002060"/>
                </a:solidFill>
                <a:latin typeface="Arial" panose="020B0604020202020204" pitchFamily="34" charset="0"/>
                <a:cs typeface="Arial" panose="020B0604020202020204" pitchFamily="34" charset="0"/>
              </a:rPr>
              <a:t>, la </a:t>
            </a:r>
            <a:r>
              <a:rPr lang="en-US" sz="2400" dirty="0" err="1">
                <a:solidFill>
                  <a:srgbClr val="002060"/>
                </a:solidFill>
                <a:latin typeface="Arial" panose="020B0604020202020204" pitchFamily="34" charset="0"/>
                <a:cs typeface="Arial" panose="020B0604020202020204" pitchFamily="34" charset="0"/>
              </a:rPr>
              <a:t>prévention</a:t>
            </a:r>
            <a:r>
              <a:rPr lang="en-US" sz="2400" dirty="0">
                <a:solidFill>
                  <a:srgbClr val="002060"/>
                </a:solidFill>
                <a:latin typeface="Arial" panose="020B0604020202020204" pitchFamily="34" charset="0"/>
                <a:cs typeface="Arial" panose="020B0604020202020204" pitchFamily="34" charset="0"/>
              </a:rPr>
              <a:t> des infections </a:t>
            </a:r>
            <a:r>
              <a:rPr lang="en-US" sz="2400" dirty="0" err="1">
                <a:solidFill>
                  <a:srgbClr val="002060"/>
                </a:solidFill>
                <a:latin typeface="Arial" panose="020B0604020202020204" pitchFamily="34" charset="0"/>
                <a:cs typeface="Arial" panose="020B0604020202020204" pitchFamily="34" charset="0"/>
              </a:rPr>
              <a:t>associées</a:t>
            </a:r>
            <a:r>
              <a:rPr lang="en-US" sz="2400" dirty="0">
                <a:solidFill>
                  <a:srgbClr val="002060"/>
                </a:solidFill>
                <a:latin typeface="Arial" panose="020B0604020202020204" pitchFamily="34" charset="0"/>
                <a:cs typeface="Arial" panose="020B0604020202020204" pitchFamily="34" charset="0"/>
              </a:rPr>
              <a:t> aux </a:t>
            </a:r>
            <a:r>
              <a:rPr lang="en-US" sz="2400" dirty="0" err="1">
                <a:solidFill>
                  <a:srgbClr val="002060"/>
                </a:solidFill>
                <a:latin typeface="Arial" panose="020B0604020202020204" pitchFamily="34" charset="0"/>
                <a:cs typeface="Arial" panose="020B0604020202020204" pitchFamily="34" charset="0"/>
              </a:rPr>
              <a:t>soins</a:t>
            </a:r>
            <a:r>
              <a:rPr lang="en-US" sz="2400" dirty="0">
                <a:solidFill>
                  <a:srgbClr val="002060"/>
                </a:solidFill>
                <a:latin typeface="Arial" panose="020B0604020202020204" pitchFamily="34" charset="0"/>
                <a:cs typeface="Arial" panose="020B0604020202020204" pitchFamily="34" charset="0"/>
              </a:rPr>
              <a:t> et la </a:t>
            </a:r>
            <a:r>
              <a:rPr lang="en-US" sz="2400" dirty="0" err="1">
                <a:solidFill>
                  <a:srgbClr val="002060"/>
                </a:solidFill>
                <a:latin typeface="Arial" panose="020B0604020202020204" pitchFamily="34" charset="0"/>
                <a:cs typeface="Arial" panose="020B0604020202020204" pitchFamily="34" charset="0"/>
              </a:rPr>
              <a:t>recherche</a:t>
            </a:r>
            <a:r>
              <a:rPr lang="en-US" sz="2400" dirty="0">
                <a:solidFill>
                  <a:srgbClr val="002060"/>
                </a:solidFill>
                <a:latin typeface="Arial" panose="020B0604020202020204" pitchFamily="34" charset="0"/>
                <a:cs typeface="Arial" panose="020B0604020202020204" pitchFamily="34" charset="0"/>
              </a:rPr>
              <a:t> et le </a:t>
            </a:r>
            <a:r>
              <a:rPr lang="en-US" sz="2400" dirty="0" err="1">
                <a:solidFill>
                  <a:srgbClr val="002060"/>
                </a:solidFill>
                <a:latin typeface="Arial" panose="020B0604020202020204" pitchFamily="34" charset="0"/>
                <a:cs typeface="Arial" panose="020B0604020202020204" pitchFamily="34" charset="0"/>
              </a:rPr>
              <a:t>suivi</a:t>
            </a:r>
            <a:r>
              <a:rPr lang="en-US" sz="2400" dirty="0">
                <a:solidFill>
                  <a:srgbClr val="002060"/>
                </a:solidFill>
                <a:latin typeface="Arial" panose="020B0604020202020204" pitchFamily="34" charset="0"/>
                <a:cs typeface="Arial" panose="020B0604020202020204" pitchFamily="34" charset="0"/>
              </a:rPr>
              <a:t> des contacts </a:t>
            </a:r>
            <a:r>
              <a:rPr lang="en-US" sz="2400" dirty="0" err="1">
                <a:solidFill>
                  <a:srgbClr val="002060"/>
                </a:solidFill>
                <a:latin typeface="Arial" panose="020B0604020202020204" pitchFamily="34" charset="0"/>
                <a:cs typeface="Arial" panose="020B0604020202020204" pitchFamily="34" charset="0"/>
              </a:rPr>
              <a:t>sont</a:t>
            </a:r>
            <a:r>
              <a:rPr lang="en-US" sz="2400" dirty="0">
                <a:solidFill>
                  <a:srgbClr val="002060"/>
                </a:solidFill>
                <a:latin typeface="Arial" panose="020B0604020202020204" pitchFamily="34" charset="0"/>
                <a:cs typeface="Arial" panose="020B0604020202020204" pitchFamily="34" charset="0"/>
              </a:rPr>
              <a:t> indispensables pour limiter et </a:t>
            </a:r>
            <a:r>
              <a:rPr lang="en-US" sz="2400" dirty="0" err="1">
                <a:solidFill>
                  <a:srgbClr val="002060"/>
                </a:solidFill>
                <a:latin typeface="Arial" panose="020B0604020202020204" pitchFamily="34" charset="0"/>
                <a:cs typeface="Arial" panose="020B0604020202020204" pitchFamily="34" charset="0"/>
              </a:rPr>
              <a:t>contrôler</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l’épidémie</a:t>
            </a:r>
            <a:r>
              <a:rPr lang="en-US" sz="2400" dirty="0">
                <a:solidFill>
                  <a:srgbClr val="002060"/>
                </a:solidFill>
                <a:latin typeface="Arial" panose="020B0604020202020204" pitchFamily="34" charset="0"/>
                <a:cs typeface="Arial" panose="020B0604020202020204" pitchFamily="34" charset="0"/>
              </a:rPr>
              <a:t>.</a:t>
            </a:r>
          </a:p>
          <a:p>
            <a:pPr marL="514350" indent="-514350" fontAlgn="base">
              <a:lnSpc>
                <a:spcPts val="2900"/>
              </a:lnSpc>
              <a:spcBef>
                <a:spcPts val="100"/>
              </a:spcBef>
              <a:spcAft>
                <a:spcPts val="100"/>
              </a:spcAft>
              <a:buFontTx/>
              <a:buAutoNum type="arabicPeriod"/>
            </a:pPr>
            <a:r>
              <a:rPr lang="en-US" sz="2400" dirty="0">
                <a:solidFill>
                  <a:srgbClr val="002060"/>
                </a:solidFill>
                <a:latin typeface="Arial" panose="020B0604020202020204" pitchFamily="34" charset="0"/>
                <a:cs typeface="Arial" panose="020B0604020202020204" pitchFamily="34" charset="0"/>
              </a:rPr>
              <a:t>Le </a:t>
            </a:r>
            <a:r>
              <a:rPr lang="en-US" sz="2400" dirty="0" err="1">
                <a:solidFill>
                  <a:srgbClr val="002060"/>
                </a:solidFill>
                <a:latin typeface="Arial" panose="020B0604020202020204" pitchFamily="34" charset="0"/>
                <a:cs typeface="Arial" panose="020B0604020202020204" pitchFamily="34" charset="0"/>
              </a:rPr>
              <a:t>traitement</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symptomatique</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précoce</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permet</a:t>
            </a:r>
            <a:r>
              <a:rPr lang="en-US" sz="2400" dirty="0">
                <a:solidFill>
                  <a:srgbClr val="002060"/>
                </a:solidFill>
                <a:latin typeface="Arial" panose="020B0604020202020204" pitchFamily="34" charset="0"/>
                <a:cs typeface="Arial" panose="020B0604020202020204" pitchFamily="34" charset="0"/>
              </a:rPr>
              <a:t> </a:t>
            </a:r>
            <a:r>
              <a:rPr lang="en-US" sz="2400" dirty="0" err="1">
                <a:solidFill>
                  <a:srgbClr val="002060"/>
                </a:solidFill>
                <a:latin typeface="Arial" panose="020B0604020202020204" pitchFamily="34" charset="0"/>
                <a:cs typeface="Arial" panose="020B0604020202020204" pitchFamily="34" charset="0"/>
              </a:rPr>
              <a:t>une</a:t>
            </a:r>
            <a:r>
              <a:rPr lang="en-US" sz="2400" dirty="0">
                <a:solidFill>
                  <a:srgbClr val="002060"/>
                </a:solidFill>
                <a:latin typeface="Arial" panose="020B0604020202020204" pitchFamily="34" charset="0"/>
                <a:cs typeface="Arial" panose="020B0604020202020204" pitchFamily="34" charset="0"/>
              </a:rPr>
              <a:t> diminution de la </a:t>
            </a:r>
            <a:r>
              <a:rPr lang="en-US" sz="2400" dirty="0" err="1">
                <a:solidFill>
                  <a:srgbClr val="002060"/>
                </a:solidFill>
                <a:latin typeface="Arial" panose="020B0604020202020204" pitchFamily="34" charset="0"/>
                <a:cs typeface="Arial" panose="020B0604020202020204" pitchFamily="34" charset="0"/>
              </a:rPr>
              <a:t>mortalité</a:t>
            </a:r>
            <a:r>
              <a:rPr lang="en-US" sz="2400" dirty="0">
                <a:solidFill>
                  <a:srgbClr val="002060"/>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661484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dissolve">
                                      <p:cBhvr>
                                        <p:cTn id="10" dur="500"/>
                                        <p:tgtEl>
                                          <p:spTgt spid="4">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dissolve">
                                      <p:cBhvr>
                                        <p:cTn id="13" dur="500"/>
                                        <p:tgtEl>
                                          <p:spTgt spid="4">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dissolve">
                                      <p:cBhvr>
                                        <p:cTn id="16" dur="500"/>
                                        <p:tgtEl>
                                          <p:spTgt spid="4">
                                            <p:txEl>
                                              <p:pRg st="3" end="3"/>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dissolve">
                                      <p:cBhvr>
                                        <p:cTn id="19"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75A310CD-2EA6-4C4B-9A39-48B0109090F5}"/>
              </a:ext>
            </a:extLst>
          </p:cNvPr>
          <p:cNvSpPr>
            <a:spLocks noGrp="1"/>
          </p:cNvSpPr>
          <p:nvPr>
            <p:ph type="title"/>
          </p:nvPr>
        </p:nvSpPr>
        <p:spPr/>
        <p:txBody>
          <a:bodyPr/>
          <a:lstStyle/>
          <a:p>
            <a:r>
              <a:rPr lang="fr-FR" altLang="en-US" sz="3600" b="1">
                <a:solidFill>
                  <a:srgbClr val="002060"/>
                </a:solidFill>
              </a:rPr>
              <a:t>Clause de non-responsabilité</a:t>
            </a:r>
          </a:p>
        </p:txBody>
      </p:sp>
      <p:sp>
        <p:nvSpPr>
          <p:cNvPr id="46083" name="Content Placeholder 2">
            <a:extLst>
              <a:ext uri="{FF2B5EF4-FFF2-40B4-BE49-F238E27FC236}">
                <a16:creationId xmlns:a16="http://schemas.microsoft.com/office/drawing/2014/main" id="{A0EB7FF0-DE40-4487-80F0-493239C7D3D4}"/>
              </a:ext>
            </a:extLst>
          </p:cNvPr>
          <p:cNvSpPr>
            <a:spLocks noGrp="1"/>
          </p:cNvSpPr>
          <p:nvPr>
            <p:ph idx="1"/>
          </p:nvPr>
        </p:nvSpPr>
        <p:spPr>
          <a:xfrm>
            <a:off x="457200" y="1484313"/>
            <a:ext cx="8229600" cy="4525962"/>
          </a:xfrm>
        </p:spPr>
        <p:txBody>
          <a:bodyPr/>
          <a:lstStyle/>
          <a:p>
            <a:pPr marL="0" indent="0">
              <a:buFont typeface="Arial" panose="020B0604020202020204" pitchFamily="34" charset="0"/>
              <a:buNone/>
            </a:pPr>
            <a:r>
              <a:rPr lang="en-US" altLang="en-US" sz="1500" b="1"/>
              <a:t>WHO Health Security Learning Platform - </a:t>
            </a:r>
            <a:r>
              <a:rPr lang="en-US" altLang="en-US" sz="1400" b="1"/>
              <a:t>Training Materials</a:t>
            </a:r>
            <a:endParaRPr lang="en-US" altLang="en-US" sz="1500" b="1"/>
          </a:p>
          <a:p>
            <a:pPr marL="0" indent="0">
              <a:buFont typeface="Arial" panose="020B0604020202020204" pitchFamily="34" charset="0"/>
              <a:buNone/>
            </a:pPr>
            <a:r>
              <a:rPr lang="fr-FR" altLang="en-US" sz="1500" b="1"/>
              <a:t>Plateforme d’Apprentissage de l'OMS sur la Sécurité Sanitaire - Matériel de formation</a:t>
            </a:r>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Ces matériels de formation de l'OMS sont © Organisation mondiale de la Santé (OMS) 2018. Tous droits réservés.</a:t>
            </a:r>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Votre utilisation de ces matériels est soumise aux conditions d’utilisation de la "Plate-forme d'Apprentissage de la Sécurité Sanitaire de l’OMS, Matériel de Formation", que vous avez acceptés lors du téléchargement et qui sont disponibles sur la Plateforme d'Apprentissage de la Sécurité Sanitaire: </a:t>
            </a:r>
            <a:r>
              <a:rPr lang="en-US" altLang="en-US" sz="1500" u="sng">
                <a:hlinkClick r:id="rId2"/>
              </a:rPr>
              <a:t>https://extranet.who.int/hslp</a:t>
            </a:r>
            <a:endParaRPr lang="en-US" altLang="en-US" sz="1500" u="sng"/>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Si vous adaptez, modifiez, traduisez ou révisez de toute autre manière le contenu de ces documents, vous n'impliquerez pas que l'OMS soit affiliée à de telles modifications et n'utiliserez pas le nom ou l'emblème de l'OMS dans ces documents modifiés.</a:t>
            </a:r>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En outre, nous vous invitons à informer l'OMS de toute modification de ces documents que vous utilisez publiquement, à des fins d'archivage et de développement continu, en envoyant un courrier électronique à l'adresse suivante: </a:t>
            </a:r>
            <a:r>
              <a:rPr lang="fr-FR" altLang="en-US" sz="1500">
                <a:hlinkClick r:id="rId3"/>
              </a:rPr>
              <a:t>ihrhrt@who.int</a:t>
            </a:r>
            <a:r>
              <a:rPr lang="fr-FR" altLang="en-US" sz="1500"/>
              <a:t> </a:t>
            </a:r>
            <a:endParaRPr lang="en-US" altLang="en-US" sz="1500"/>
          </a:p>
        </p:txBody>
      </p:sp>
    </p:spTree>
    <p:extLst>
      <p:ext uri="{BB962C8B-B14F-4D97-AF65-F5344CB8AC3E}">
        <p14:creationId xmlns:p14="http://schemas.microsoft.com/office/powerpoint/2010/main" val="23016285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a:spLocks noGrp="1"/>
          </p:cNvSpPr>
          <p:nvPr>
            <p:ph type="title"/>
          </p:nvPr>
        </p:nvSpPr>
        <p:spPr>
          <a:xfrm>
            <a:off x="539552" y="2420888"/>
            <a:ext cx="8229600" cy="1143000"/>
          </a:xfrm>
        </p:spPr>
        <p:txBody>
          <a:bodyPr/>
          <a:lstStyle/>
          <a:p>
            <a:r>
              <a:rPr lang="en-ZW" altLang="en-US" sz="6000" b="1" i="1" dirty="0" err="1">
                <a:solidFill>
                  <a:srgbClr val="002060"/>
                </a:solidFill>
              </a:rPr>
              <a:t>Merci</a:t>
            </a:r>
            <a:r>
              <a:rPr lang="en-ZW" altLang="en-US" sz="6000" b="1" i="1" dirty="0">
                <a:solidFill>
                  <a:srgbClr val="002060"/>
                </a:solidFill>
              </a:rPr>
              <a:t> !</a:t>
            </a:r>
          </a:p>
        </p:txBody>
      </p:sp>
    </p:spTree>
    <p:extLst>
      <p:ext uri="{BB962C8B-B14F-4D97-AF65-F5344CB8AC3E}">
        <p14:creationId xmlns:p14="http://schemas.microsoft.com/office/powerpoint/2010/main" val="36439519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Grp="1" noChangeArrowheads="1"/>
          </p:cNvSpPr>
          <p:nvPr>
            <p:ph type="title"/>
            <p:custDataLst>
              <p:tags r:id="rId1"/>
            </p:custDataLst>
          </p:nvPr>
        </p:nvSpPr>
        <p:spPr>
          <a:xfrm>
            <a:off x="-144016" y="44624"/>
            <a:ext cx="9396536" cy="1143000"/>
          </a:xfrm>
          <a:noFill/>
          <a:extLst/>
        </p:spPr>
        <p:txBody>
          <a:bodyPr lIns="90424" tIns="44418" rIns="90424" bIns="44418" anchor="t"/>
          <a:lstStyle/>
          <a:p>
            <a:pPr>
              <a:defRPr/>
            </a:pPr>
            <a:r>
              <a:rPr lang="en-GB" altLang="en-US" sz="3600" b="1" spc="-40" dirty="0" err="1">
                <a:solidFill>
                  <a:srgbClr val="002060"/>
                </a:solidFill>
                <a:latin typeface="+mn-lt"/>
                <a:ea typeface="Calibri" pitchFamily="34" charset="0"/>
                <a:cs typeface="Calibri" pitchFamily="34" charset="0"/>
              </a:rPr>
              <a:t>Historique</a:t>
            </a:r>
            <a:r>
              <a:rPr lang="en-GB" altLang="en-US" sz="3600" b="1" spc="-40" dirty="0">
                <a:solidFill>
                  <a:srgbClr val="FF0000"/>
                </a:solidFill>
                <a:latin typeface="+mn-lt"/>
                <a:ea typeface="Calibri" pitchFamily="34" charset="0"/>
                <a:cs typeface="Calibri" pitchFamily="34" charset="0"/>
              </a:rPr>
              <a:t> </a:t>
            </a:r>
            <a:r>
              <a:rPr lang="en-GB" altLang="en-US" sz="3600" b="1" spc="-40" dirty="0">
                <a:solidFill>
                  <a:srgbClr val="002060"/>
                </a:solidFill>
                <a:latin typeface="+mn-lt"/>
                <a:ea typeface="Calibri" pitchFamily="34" charset="0"/>
                <a:cs typeface="Calibri" pitchFamily="34" charset="0"/>
              </a:rPr>
              <a:t>de la MVE</a:t>
            </a:r>
          </a:p>
        </p:txBody>
      </p:sp>
      <p:sp>
        <p:nvSpPr>
          <p:cNvPr id="5" name="Rectangle 4"/>
          <p:cNvSpPr/>
          <p:nvPr>
            <p:custDataLst>
              <p:tags r:id="rId2"/>
            </p:custDataLst>
          </p:nvPr>
        </p:nvSpPr>
        <p:spPr>
          <a:xfrm>
            <a:off x="500034" y="1327408"/>
            <a:ext cx="8143932" cy="2246769"/>
          </a:xfrm>
          <a:prstGeom prst="rect">
            <a:avLst/>
          </a:prstGeom>
          <a:noFill/>
        </p:spPr>
        <p:txBody>
          <a:bodyPr wrap="square">
            <a:spAutoFit/>
          </a:bodyPr>
          <a:lstStyle/>
          <a:p>
            <a:pPr marL="457200" indent="-457200" algn="just" fontAlgn="base">
              <a:spcBef>
                <a:spcPct val="0"/>
              </a:spcBef>
              <a:spcAft>
                <a:spcPct val="0"/>
              </a:spcAft>
              <a:buFont typeface="Arial" panose="020B0604020202020204" pitchFamily="34" charset="0"/>
              <a:buChar char="•"/>
            </a:pPr>
            <a:r>
              <a:rPr lang="en-US" sz="2800" dirty="0">
                <a:solidFill>
                  <a:srgbClr val="002060"/>
                </a:solidFill>
                <a:latin typeface="Arial" charset="0"/>
              </a:rPr>
              <a:t>1</a:t>
            </a:r>
            <a:r>
              <a:rPr lang="en-US" sz="2800" baseline="30000" dirty="0">
                <a:solidFill>
                  <a:srgbClr val="002060"/>
                </a:solidFill>
                <a:latin typeface="Arial" charset="0"/>
              </a:rPr>
              <a:t>re</a:t>
            </a:r>
            <a:r>
              <a:rPr lang="en-US" sz="2800" dirty="0">
                <a:solidFill>
                  <a:srgbClr val="002060"/>
                </a:solidFill>
                <a:latin typeface="Arial" charset="0"/>
              </a:rPr>
              <a:t> apparition de la maladie à virus Ebola en 1976. </a:t>
            </a:r>
          </a:p>
          <a:p>
            <a:pPr marL="457200" indent="-457200" algn="just" fontAlgn="base">
              <a:spcBef>
                <a:spcPct val="0"/>
              </a:spcBef>
              <a:spcAft>
                <a:spcPct val="0"/>
              </a:spcAft>
              <a:buFont typeface="Arial" panose="020B0604020202020204" pitchFamily="34" charset="0"/>
              <a:buChar char="•"/>
            </a:pPr>
            <a:r>
              <a:rPr lang="en-US" sz="2800" dirty="0" err="1">
                <a:solidFill>
                  <a:srgbClr val="002060"/>
                </a:solidFill>
                <a:latin typeface="Arial" charset="0"/>
              </a:rPr>
              <a:t>Maladie</a:t>
            </a:r>
            <a:r>
              <a:rPr lang="en-US" sz="2800" dirty="0">
                <a:solidFill>
                  <a:srgbClr val="002060"/>
                </a:solidFill>
                <a:latin typeface="Arial" charset="0"/>
              </a:rPr>
              <a:t> </a:t>
            </a:r>
            <a:r>
              <a:rPr lang="en-US" sz="2800" dirty="0" err="1">
                <a:solidFill>
                  <a:srgbClr val="002060"/>
                </a:solidFill>
                <a:latin typeface="Arial" charset="0"/>
              </a:rPr>
              <a:t>causée</a:t>
            </a:r>
            <a:r>
              <a:rPr lang="en-US" sz="2800" dirty="0">
                <a:solidFill>
                  <a:srgbClr val="002060"/>
                </a:solidFill>
                <a:latin typeface="Arial" charset="0"/>
              </a:rPr>
              <a:t> par infection par le virus Ebola (nom </a:t>
            </a:r>
            <a:r>
              <a:rPr lang="en-US" sz="2800" dirty="0" err="1">
                <a:solidFill>
                  <a:srgbClr val="002060"/>
                </a:solidFill>
                <a:latin typeface="Arial" charset="0"/>
              </a:rPr>
              <a:t>d’une</a:t>
            </a:r>
            <a:r>
              <a:rPr lang="en-US" sz="2800" dirty="0">
                <a:solidFill>
                  <a:srgbClr val="002060"/>
                </a:solidFill>
                <a:latin typeface="Arial" charset="0"/>
              </a:rPr>
              <a:t> rivière de la République démocratique du Congo)</a:t>
            </a:r>
            <a:r>
              <a:rPr lang="en-US" sz="2800" dirty="0">
                <a:solidFill>
                  <a:prstClr val="black"/>
                </a:solidFill>
                <a:latin typeface="Arial" charset="0"/>
              </a:rPr>
              <a:t>. </a:t>
            </a:r>
          </a:p>
        </p:txBody>
      </p:sp>
      <p:pic>
        <p:nvPicPr>
          <p:cNvPr id="6" name="Picture 5"/>
          <p:cNvPicPr>
            <a:picLocks noChangeAspect="1"/>
          </p:cNvPicPr>
          <p:nvPr>
            <p:custDataLst>
              <p:tags r:id="rId3"/>
            </p:custDataLst>
          </p:nvPr>
        </p:nvPicPr>
        <p:blipFill>
          <a:blip r:embed="rId6" cstate="print">
            <a:extLst>
              <a:ext uri="{28A0092B-C50C-407E-A947-70E740481C1C}">
                <a14:useLocalDpi xmlns:a14="http://schemas.microsoft.com/office/drawing/2010/main" val="0"/>
              </a:ext>
            </a:extLst>
          </a:blip>
          <a:stretch>
            <a:fillRect/>
          </a:stretch>
        </p:blipFill>
        <p:spPr>
          <a:xfrm>
            <a:off x="5292080" y="3573016"/>
            <a:ext cx="3172212" cy="2472045"/>
          </a:xfrm>
          <a:prstGeom prst="rect">
            <a:avLst/>
          </a:prstGeom>
        </p:spPr>
      </p:pic>
    </p:spTree>
    <p:extLst>
      <p:ext uri="{BB962C8B-B14F-4D97-AF65-F5344CB8AC3E}">
        <p14:creationId xmlns:p14="http://schemas.microsoft.com/office/powerpoint/2010/main" val="1278358188"/>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custDataLst>
              <p:tags r:id="rId1"/>
            </p:custDataLst>
          </p:nvPr>
        </p:nvSpPr>
        <p:spPr bwMode="auto">
          <a:xfrm>
            <a:off x="107504" y="44624"/>
            <a:ext cx="8852317" cy="11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24" tIns="44418" rIns="90424" bIns="44418" anchor="ct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fontAlgn="base" hangingPunct="1">
              <a:spcBef>
                <a:spcPct val="0"/>
              </a:spcBef>
              <a:spcAft>
                <a:spcPct val="0"/>
              </a:spcAft>
              <a:buFontTx/>
              <a:buNone/>
              <a:defRPr/>
            </a:pPr>
            <a:r>
              <a:rPr lang="en-GB" altLang="en-US" sz="3600" b="1" dirty="0">
                <a:solidFill>
                  <a:srgbClr val="002060"/>
                </a:solidFill>
                <a:latin typeface="Arial"/>
              </a:rPr>
              <a:t>Apparition des </a:t>
            </a:r>
            <a:r>
              <a:rPr lang="en-GB" altLang="en-US" sz="3600" b="1" dirty="0" err="1">
                <a:solidFill>
                  <a:srgbClr val="002060"/>
                </a:solidFill>
                <a:latin typeface="Arial"/>
              </a:rPr>
              <a:t>flambées</a:t>
            </a:r>
            <a:r>
              <a:rPr lang="en-GB" altLang="en-US" sz="3600" b="1" dirty="0">
                <a:solidFill>
                  <a:srgbClr val="002060"/>
                </a:solidFill>
                <a:latin typeface="Arial"/>
              </a:rPr>
              <a:t> </a:t>
            </a:r>
            <a:r>
              <a:rPr lang="en-GB" altLang="en-US" sz="3600" b="1" dirty="0" err="1">
                <a:solidFill>
                  <a:srgbClr val="002060"/>
                </a:solidFill>
                <a:latin typeface="Arial"/>
              </a:rPr>
              <a:t>d’Ebola</a:t>
            </a:r>
            <a:endParaRPr lang="en-GB" altLang="en-US" sz="3600" b="1" dirty="0">
              <a:solidFill>
                <a:srgbClr val="002060"/>
              </a:solidFill>
              <a:latin typeface="Arial"/>
            </a:endParaRPr>
          </a:p>
        </p:txBody>
      </p:sp>
      <p:pic>
        <p:nvPicPr>
          <p:cNvPr id="47106" name="Picture 2"/>
          <p:cNvPicPr>
            <a:picLocks noChangeAspect="1" noChangeArrowheads="1"/>
          </p:cNvPicPr>
          <p:nvPr>
            <p:custDataLst>
              <p:tags r:id="rId2"/>
            </p:custDataLst>
          </p:nvPr>
        </p:nvPicPr>
        <p:blipFill>
          <a:blip r:embed="rId5" cstate="print">
            <a:extLst>
              <a:ext uri="{28A0092B-C50C-407E-A947-70E740481C1C}">
                <a14:useLocalDpi xmlns:a14="http://schemas.microsoft.com/office/drawing/2010/main" val="0"/>
              </a:ext>
            </a:extLst>
          </a:blip>
          <a:stretch>
            <a:fillRect/>
          </a:stretch>
        </p:blipFill>
        <p:spPr bwMode="auto">
          <a:xfrm>
            <a:off x="6468" y="1027492"/>
            <a:ext cx="9131063" cy="5857892"/>
          </a:xfrm>
          <a:prstGeom prst="rect">
            <a:avLst/>
          </a:prstGeom>
          <a:noFill/>
        </p:spPr>
      </p:pic>
    </p:spTree>
    <p:extLst>
      <p:ext uri="{BB962C8B-B14F-4D97-AF65-F5344CB8AC3E}">
        <p14:creationId xmlns:p14="http://schemas.microsoft.com/office/powerpoint/2010/main" val="3686355896"/>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custDataLst>
              <p:tags r:id="rId1"/>
            </p:custDataLst>
          </p:nvPr>
        </p:nvSpPr>
        <p:spPr bwMode="auto">
          <a:xfrm>
            <a:off x="-324544" y="-27384"/>
            <a:ext cx="9793088" cy="11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24" tIns="44418" rIns="90424" bIns="44418" anchor="ct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fontAlgn="base" hangingPunct="1">
              <a:spcBef>
                <a:spcPct val="0"/>
              </a:spcBef>
              <a:spcAft>
                <a:spcPct val="0"/>
              </a:spcAft>
              <a:buFontTx/>
              <a:buNone/>
              <a:defRPr/>
            </a:pPr>
            <a:r>
              <a:rPr lang="en-GB" altLang="en-US" sz="3600" b="1" dirty="0">
                <a:solidFill>
                  <a:srgbClr val="002060"/>
                </a:solidFill>
                <a:cs typeface="Arial" panose="020B0604020202020204" pitchFamily="34" charset="0"/>
              </a:rPr>
              <a:t>Apparition des </a:t>
            </a:r>
            <a:r>
              <a:rPr lang="en-GB" altLang="en-US" sz="3600" b="1" dirty="0" err="1">
                <a:solidFill>
                  <a:srgbClr val="002060"/>
                </a:solidFill>
                <a:cs typeface="Arial" panose="020B0604020202020204" pitchFamily="34" charset="0"/>
              </a:rPr>
              <a:t>flambées</a:t>
            </a:r>
            <a:r>
              <a:rPr lang="en-GB" altLang="en-US" sz="3600" b="1" dirty="0">
                <a:solidFill>
                  <a:srgbClr val="002060"/>
                </a:solidFill>
                <a:cs typeface="Arial" panose="020B0604020202020204" pitchFamily="34" charset="0"/>
              </a:rPr>
              <a:t> </a:t>
            </a:r>
            <a:r>
              <a:rPr lang="en-GB" altLang="en-US" sz="3600" b="1" dirty="0" err="1">
                <a:solidFill>
                  <a:srgbClr val="002060"/>
                </a:solidFill>
                <a:cs typeface="Arial" panose="020B0604020202020204" pitchFamily="34" charset="0"/>
              </a:rPr>
              <a:t>d’Ebola</a:t>
            </a:r>
            <a:endParaRPr lang="en-GB" altLang="en-US" sz="3600" b="1" dirty="0">
              <a:solidFill>
                <a:srgbClr val="002060"/>
              </a:solidFill>
              <a:cs typeface="Arial" panose="020B0604020202020204" pitchFamily="34" charset="0"/>
            </a:endParaRPr>
          </a:p>
        </p:txBody>
      </p:sp>
      <p:sp>
        <p:nvSpPr>
          <p:cNvPr id="12291" name="Rectangle 3"/>
          <p:cNvSpPr>
            <a:spLocks noGrp="1" noChangeArrowheads="1"/>
          </p:cNvSpPr>
          <p:nvPr>
            <p:ph type="body" idx="4294967295"/>
            <p:custDataLst>
              <p:tags r:id="rId2"/>
            </p:custDataLst>
          </p:nvPr>
        </p:nvSpPr>
        <p:spPr>
          <a:xfrm>
            <a:off x="251520" y="1052736"/>
            <a:ext cx="8784530" cy="4456112"/>
          </a:xfrm>
          <a:noFill/>
          <a:ln>
            <a:noFill/>
          </a:ln>
        </p:spPr>
        <p:txBody>
          <a:bodyPr lIns="91376" tIns="45688" rIns="91376" bIns="45688"/>
          <a:lstStyle/>
          <a:p>
            <a:pPr marL="0" indent="0" eaLnBrk="1" hangingPunct="1">
              <a:lnSpc>
                <a:spcPts val="2400"/>
              </a:lnSpc>
              <a:spcBef>
                <a:spcPts val="400"/>
              </a:spcBef>
              <a:buNone/>
            </a:pPr>
            <a:r>
              <a:rPr lang="it-IT" altLang="en-US" sz="2400" b="1" dirty="0">
                <a:solidFill>
                  <a:srgbClr val="0070C0"/>
                </a:solidFill>
                <a:ea typeface="Calibri" pitchFamily="34" charset="0"/>
                <a:cs typeface="Arial" charset="0"/>
              </a:rPr>
              <a:t>Les premiers cas humains débutent par une infection par un animal </a:t>
            </a:r>
          </a:p>
          <a:p>
            <a:pPr lvl="1" eaLnBrk="1" hangingPunct="1">
              <a:lnSpc>
                <a:spcPts val="2400"/>
              </a:lnSpc>
              <a:spcBef>
                <a:spcPts val="400"/>
              </a:spcBef>
              <a:buFont typeface="Wingdings" pitchFamily="2" charset="2"/>
              <a:buChar char="§"/>
            </a:pPr>
            <a:r>
              <a:rPr lang="it-IT" altLang="en-US" sz="1800" dirty="0">
                <a:ea typeface="Calibri" pitchFamily="34" charset="0"/>
                <a:cs typeface="Arial" charset="0"/>
              </a:rPr>
              <a:t>Chimpanzés, gorilles, singes, antilopes des bois, chauves-souris frugivores, porcs-épics...</a:t>
            </a:r>
          </a:p>
          <a:p>
            <a:pPr lvl="1" eaLnBrk="1" hangingPunct="1">
              <a:lnSpc>
                <a:spcPts val="2400"/>
              </a:lnSpc>
              <a:spcBef>
                <a:spcPts val="400"/>
              </a:spcBef>
              <a:buFont typeface="Wingdings" pitchFamily="2" charset="2"/>
              <a:buChar char="§"/>
            </a:pPr>
            <a:r>
              <a:rPr lang="it-IT" altLang="en-US" sz="1800" dirty="0">
                <a:ea typeface="Calibri" pitchFamily="34" charset="0"/>
                <a:cs typeface="Arial" charset="0"/>
              </a:rPr>
              <a:t>L’origine de la flambée de 2014 en Afrique de l’Ouest reste inconnue à ce jour.</a:t>
            </a:r>
          </a:p>
          <a:p>
            <a:pPr lvl="1" eaLnBrk="1" hangingPunct="1">
              <a:lnSpc>
                <a:spcPts val="2400"/>
              </a:lnSpc>
              <a:spcBef>
                <a:spcPts val="400"/>
              </a:spcBef>
              <a:buFontTx/>
              <a:buChar char="●"/>
            </a:pPr>
            <a:endParaRPr lang="it-IT" altLang="en-US" sz="1000" dirty="0">
              <a:ea typeface="Calibri" pitchFamily="34" charset="0"/>
              <a:cs typeface="Arial" charset="0"/>
            </a:endParaRPr>
          </a:p>
          <a:p>
            <a:pPr marL="0" indent="0" eaLnBrk="1" hangingPunct="1">
              <a:lnSpc>
                <a:spcPts val="2400"/>
              </a:lnSpc>
              <a:spcBef>
                <a:spcPts val="400"/>
              </a:spcBef>
              <a:buNone/>
            </a:pPr>
            <a:r>
              <a:rPr lang="it-IT" altLang="en-US" sz="2400" b="1" dirty="0">
                <a:solidFill>
                  <a:srgbClr val="0070C0"/>
                </a:solidFill>
                <a:ea typeface="Calibri" pitchFamily="34" charset="0"/>
                <a:cs typeface="Arial" charset="0"/>
              </a:rPr>
              <a:t>L’infection d’une personne à une autre crée une flambée</a:t>
            </a:r>
          </a:p>
          <a:p>
            <a:pPr lvl="1" eaLnBrk="1" hangingPunct="1">
              <a:lnSpc>
                <a:spcPts val="2400"/>
              </a:lnSpc>
              <a:spcBef>
                <a:spcPts val="400"/>
              </a:spcBef>
              <a:buFont typeface="Wingdings" pitchFamily="2" charset="2"/>
              <a:buChar char="§"/>
            </a:pPr>
            <a:r>
              <a:rPr lang="en-GB" altLang="en-US" sz="1800" dirty="0">
                <a:ea typeface="Calibri" pitchFamily="34" charset="0"/>
                <a:cs typeface="Arial" charset="0"/>
              </a:rPr>
              <a:t>Contact physique d</a:t>
            </a:r>
            <a:r>
              <a:rPr lang="it-IT" altLang="en-US" sz="1800" dirty="0">
                <a:ea typeface="Calibri" pitchFamily="34" charset="0"/>
                <a:cs typeface="Arial" charset="0"/>
              </a:rPr>
              <a:t>irect ou indirect </a:t>
            </a:r>
            <a:r>
              <a:rPr lang="en-GB" altLang="en-US" sz="1800" dirty="0">
                <a:ea typeface="Calibri" pitchFamily="34" charset="0"/>
                <a:cs typeface="Arial" charset="0"/>
              </a:rPr>
              <a:t>avec</a:t>
            </a:r>
            <a:r>
              <a:rPr lang="it-IT" altLang="en-US" sz="1800" dirty="0">
                <a:ea typeface="Calibri" pitchFamily="34" charset="0"/>
                <a:cs typeface="Arial" charset="0"/>
              </a:rPr>
              <a:t> les liquides biologiques d’une</a:t>
            </a:r>
            <a:r>
              <a:rPr lang="en-GB" altLang="en-US" sz="1800" dirty="0">
                <a:ea typeface="Calibri" pitchFamily="34" charset="0"/>
                <a:cs typeface="Arial" charset="0"/>
              </a:rPr>
              <a:t> </a:t>
            </a:r>
            <a:r>
              <a:rPr lang="it-IT" altLang="en-US" sz="1800" dirty="0">
                <a:ea typeface="Calibri" pitchFamily="34" charset="0"/>
                <a:cs typeface="Arial" charset="0"/>
              </a:rPr>
              <a:t>personne </a:t>
            </a:r>
            <a:r>
              <a:rPr lang="en-GB" altLang="en-US" sz="1800" dirty="0">
                <a:ea typeface="Calibri" pitchFamily="34" charset="0"/>
                <a:cs typeface="Arial" charset="0"/>
              </a:rPr>
              <a:t>infectée</a:t>
            </a:r>
            <a:r>
              <a:rPr lang="it-IT" altLang="en-US" sz="1800" dirty="0">
                <a:ea typeface="Calibri" pitchFamily="34" charset="0"/>
                <a:cs typeface="Arial" charset="0"/>
              </a:rPr>
              <a:t> (</a:t>
            </a:r>
            <a:r>
              <a:rPr lang="en-GB" altLang="en-US" sz="1800" dirty="0">
                <a:ea typeface="Calibri" pitchFamily="34" charset="0"/>
                <a:cs typeface="Arial" charset="0"/>
              </a:rPr>
              <a:t>sang, salive, </a:t>
            </a:r>
            <a:r>
              <a:rPr lang="fr-FR" altLang="en-US" sz="1800" dirty="0">
                <a:ea typeface="Calibri" pitchFamily="34" charset="0"/>
                <a:cs typeface="Arial" charset="0"/>
              </a:rPr>
              <a:t>vomissement</a:t>
            </a:r>
            <a:r>
              <a:rPr lang="en-GB" altLang="en-US" sz="1800" dirty="0">
                <a:ea typeface="Calibri" pitchFamily="34" charset="0"/>
                <a:cs typeface="Arial" charset="0"/>
              </a:rPr>
              <a:t>, </a:t>
            </a:r>
            <a:r>
              <a:rPr lang="it-IT" altLang="en-US" sz="1800" dirty="0">
                <a:ea typeface="Calibri" pitchFamily="34" charset="0"/>
                <a:cs typeface="Arial" charset="0"/>
              </a:rPr>
              <a:t>urine,</a:t>
            </a:r>
            <a:r>
              <a:rPr lang="en-GB" altLang="en-US" sz="1800" dirty="0">
                <a:ea typeface="Calibri" pitchFamily="34" charset="0"/>
                <a:cs typeface="Arial" charset="0"/>
              </a:rPr>
              <a:t> selles, sperme</a:t>
            </a:r>
            <a:r>
              <a:rPr lang="it-IT" altLang="en-US" sz="1800" dirty="0">
                <a:ea typeface="Calibri" pitchFamily="34" charset="0"/>
                <a:cs typeface="Arial" charset="0"/>
              </a:rPr>
              <a:t>).</a:t>
            </a:r>
          </a:p>
          <a:p>
            <a:pPr lvl="1" eaLnBrk="1" hangingPunct="1">
              <a:lnSpc>
                <a:spcPts val="2400"/>
              </a:lnSpc>
              <a:spcBef>
                <a:spcPts val="400"/>
              </a:spcBef>
              <a:buFont typeface="Arial" charset="0"/>
              <a:buChar char="•"/>
            </a:pPr>
            <a:endParaRPr lang="it-IT" altLang="en-US" sz="1100" b="1" dirty="0">
              <a:ea typeface="Calibri" pitchFamily="34" charset="0"/>
              <a:cs typeface="Arial" charset="0"/>
            </a:endParaRPr>
          </a:p>
          <a:p>
            <a:pPr marL="0" indent="0" eaLnBrk="1" hangingPunct="1">
              <a:lnSpc>
                <a:spcPts val="2400"/>
              </a:lnSpc>
              <a:spcBef>
                <a:spcPts val="400"/>
              </a:spcBef>
              <a:buNone/>
            </a:pPr>
            <a:r>
              <a:rPr lang="it-IT" altLang="en-US" sz="2400" b="1" dirty="0">
                <a:solidFill>
                  <a:srgbClr val="0070C0"/>
                </a:solidFill>
                <a:ea typeface="Calibri" pitchFamily="34" charset="0"/>
                <a:cs typeface="Arial" charset="0"/>
              </a:rPr>
              <a:t>Lieux de transmission connus</a:t>
            </a:r>
          </a:p>
          <a:p>
            <a:pPr lvl="1" eaLnBrk="1" hangingPunct="1">
              <a:lnSpc>
                <a:spcPts val="2400"/>
              </a:lnSpc>
              <a:spcBef>
                <a:spcPts val="400"/>
              </a:spcBef>
              <a:buFont typeface="Wingdings" pitchFamily="2" charset="2"/>
              <a:buChar char="§"/>
            </a:pPr>
            <a:r>
              <a:rPr lang="it-IT" altLang="en-US" sz="1800" dirty="0">
                <a:ea typeface="Calibri" pitchFamily="34" charset="0"/>
                <a:cs typeface="Arial" charset="0"/>
              </a:rPr>
              <a:t>Hôpital : </a:t>
            </a:r>
            <a:r>
              <a:rPr lang="en-GB" altLang="en-US" sz="1800" dirty="0">
                <a:ea typeface="Calibri" pitchFamily="34" charset="0"/>
                <a:cs typeface="Arial" charset="0"/>
              </a:rPr>
              <a:t>personnel de santé</a:t>
            </a:r>
            <a:r>
              <a:rPr lang="it-IT" altLang="en-US" sz="1800" dirty="0">
                <a:ea typeface="Calibri" pitchFamily="34" charset="0"/>
                <a:cs typeface="Arial" charset="0"/>
              </a:rPr>
              <a:t>, autres patients, injections à risque.</a:t>
            </a:r>
            <a:endParaRPr lang="en-GB" altLang="en-US" sz="1800" dirty="0">
              <a:ea typeface="Calibri" pitchFamily="34" charset="0"/>
              <a:cs typeface="Arial" charset="0"/>
            </a:endParaRPr>
          </a:p>
          <a:p>
            <a:pPr lvl="1" eaLnBrk="1" hangingPunct="1">
              <a:lnSpc>
                <a:spcPts val="2400"/>
              </a:lnSpc>
              <a:spcBef>
                <a:spcPts val="400"/>
              </a:spcBef>
              <a:buFont typeface="Wingdings" pitchFamily="2" charset="2"/>
              <a:buChar char="§"/>
            </a:pPr>
            <a:r>
              <a:rPr lang="it-IT" altLang="en-US" sz="1800" dirty="0">
                <a:ea typeface="Calibri" pitchFamily="34" charset="0"/>
                <a:cs typeface="Arial" charset="0"/>
              </a:rPr>
              <a:t>Communauté : </a:t>
            </a:r>
            <a:r>
              <a:rPr lang="en-GB" altLang="en-US" sz="1800" dirty="0">
                <a:ea typeface="Calibri" pitchFamily="34" charset="0"/>
                <a:cs typeface="Arial" charset="0"/>
              </a:rPr>
              <a:t>famille, amis, </a:t>
            </a:r>
            <a:r>
              <a:rPr lang="fr-FR" altLang="en-US" sz="1800" dirty="0">
                <a:ea typeface="Calibri" pitchFamily="34" charset="0"/>
                <a:cs typeface="Arial" charset="0"/>
              </a:rPr>
              <a:t>personnes</a:t>
            </a:r>
            <a:r>
              <a:rPr lang="en-GB" altLang="en-US" sz="1800" dirty="0">
                <a:ea typeface="Calibri" pitchFamily="34" charset="0"/>
                <a:cs typeface="Arial" charset="0"/>
              </a:rPr>
              <a:t> qui s’occupent des malades</a:t>
            </a:r>
            <a:r>
              <a:rPr lang="it-IT" altLang="en-US" sz="1800" dirty="0">
                <a:ea typeface="Calibri" pitchFamily="34" charset="0"/>
                <a:cs typeface="Arial" charset="0"/>
              </a:rPr>
              <a:t>, rites funéraires.</a:t>
            </a:r>
          </a:p>
        </p:txBody>
      </p:sp>
    </p:spTree>
    <p:extLst>
      <p:ext uri="{BB962C8B-B14F-4D97-AF65-F5344CB8AC3E}">
        <p14:creationId xmlns:p14="http://schemas.microsoft.com/office/powerpoint/2010/main" val="3840032136"/>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dissolve">
                                      <p:cBhvr>
                                        <p:cTn id="7" dur="500"/>
                                        <p:tgtEl>
                                          <p:spTgt spid="12291">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2291">
                                            <p:txEl>
                                              <p:pRg st="1" end="1"/>
                                            </p:txEl>
                                          </p:spTgt>
                                        </p:tgtEl>
                                        <p:attrNameLst>
                                          <p:attrName>style.visibility</p:attrName>
                                        </p:attrNameLst>
                                      </p:cBhvr>
                                      <p:to>
                                        <p:strVal val="visible"/>
                                      </p:to>
                                    </p:set>
                                    <p:animEffect transition="in" filter="dissolve">
                                      <p:cBhvr>
                                        <p:cTn id="10" dur="500"/>
                                        <p:tgtEl>
                                          <p:spTgt spid="12291">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2291">
                                            <p:txEl>
                                              <p:pRg st="2" end="2"/>
                                            </p:txEl>
                                          </p:spTgt>
                                        </p:tgtEl>
                                        <p:attrNameLst>
                                          <p:attrName>style.visibility</p:attrName>
                                        </p:attrNameLst>
                                      </p:cBhvr>
                                      <p:to>
                                        <p:strVal val="visible"/>
                                      </p:to>
                                    </p:set>
                                    <p:animEffect transition="in" filter="dissolve">
                                      <p:cBhvr>
                                        <p:cTn id="13" dur="500"/>
                                        <p:tgtEl>
                                          <p:spTgt spid="12291">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2291">
                                            <p:txEl>
                                              <p:pRg st="4" end="4"/>
                                            </p:txEl>
                                          </p:spTgt>
                                        </p:tgtEl>
                                        <p:attrNameLst>
                                          <p:attrName>style.visibility</p:attrName>
                                        </p:attrNameLst>
                                      </p:cBhvr>
                                      <p:to>
                                        <p:strVal val="visible"/>
                                      </p:to>
                                    </p:set>
                                    <p:animEffect transition="in" filter="dissolve">
                                      <p:cBhvr>
                                        <p:cTn id="18" dur="500"/>
                                        <p:tgtEl>
                                          <p:spTgt spid="12291">
                                            <p:txEl>
                                              <p:pRg st="4" end="4"/>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2291">
                                            <p:txEl>
                                              <p:pRg st="5" end="5"/>
                                            </p:txEl>
                                          </p:spTgt>
                                        </p:tgtEl>
                                        <p:attrNameLst>
                                          <p:attrName>style.visibility</p:attrName>
                                        </p:attrNameLst>
                                      </p:cBhvr>
                                      <p:to>
                                        <p:strVal val="visible"/>
                                      </p:to>
                                    </p:set>
                                    <p:animEffect transition="in" filter="dissolve">
                                      <p:cBhvr>
                                        <p:cTn id="21" dur="500"/>
                                        <p:tgtEl>
                                          <p:spTgt spid="12291">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12291">
                                            <p:txEl>
                                              <p:pRg st="7" end="7"/>
                                            </p:txEl>
                                          </p:spTgt>
                                        </p:tgtEl>
                                        <p:attrNameLst>
                                          <p:attrName>style.visibility</p:attrName>
                                        </p:attrNameLst>
                                      </p:cBhvr>
                                      <p:to>
                                        <p:strVal val="visible"/>
                                      </p:to>
                                    </p:set>
                                    <p:animEffect transition="in" filter="dissolve">
                                      <p:cBhvr>
                                        <p:cTn id="26" dur="500"/>
                                        <p:tgtEl>
                                          <p:spTgt spid="12291">
                                            <p:txEl>
                                              <p:pRg st="7" end="7"/>
                                            </p:txEl>
                                          </p:spTgt>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12291">
                                            <p:txEl>
                                              <p:pRg st="8" end="8"/>
                                            </p:txEl>
                                          </p:spTgt>
                                        </p:tgtEl>
                                        <p:attrNameLst>
                                          <p:attrName>style.visibility</p:attrName>
                                        </p:attrNameLst>
                                      </p:cBhvr>
                                      <p:to>
                                        <p:strVal val="visible"/>
                                      </p:to>
                                    </p:set>
                                    <p:animEffect transition="in" filter="dissolve">
                                      <p:cBhvr>
                                        <p:cTn id="29" dur="500"/>
                                        <p:tgtEl>
                                          <p:spTgt spid="12291">
                                            <p:txEl>
                                              <p:pRg st="8" end="8"/>
                                            </p:txEl>
                                          </p:spTgt>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12291">
                                            <p:txEl>
                                              <p:pRg st="9" end="9"/>
                                            </p:txEl>
                                          </p:spTgt>
                                        </p:tgtEl>
                                        <p:attrNameLst>
                                          <p:attrName>style.visibility</p:attrName>
                                        </p:attrNameLst>
                                      </p:cBhvr>
                                      <p:to>
                                        <p:strVal val="visible"/>
                                      </p:to>
                                    </p:set>
                                    <p:animEffect transition="in" filter="dissolve">
                                      <p:cBhvr>
                                        <p:cTn id="32" dur="500"/>
                                        <p:tgtEl>
                                          <p:spTgt spid="1229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custDataLst>
              <p:tags r:id="rId1"/>
            </p:custDataLst>
          </p:nvPr>
        </p:nvSpPr>
        <p:spPr>
          <a:xfrm>
            <a:off x="0" y="116632"/>
            <a:ext cx="9144000" cy="648072"/>
          </a:xfrm>
        </p:spPr>
        <p:txBody>
          <a:bodyPr/>
          <a:lstStyle/>
          <a:p>
            <a:r>
              <a:rPr lang="en-GB" sz="3600" b="1" dirty="0">
                <a:solidFill>
                  <a:srgbClr val="002060"/>
                </a:solidFill>
              </a:rPr>
              <a:t>Chronologie de la maladie à virus Ebola</a:t>
            </a:r>
          </a:p>
        </p:txBody>
      </p:sp>
      <p:pic>
        <p:nvPicPr>
          <p:cNvPr id="4" name="Picture 3"/>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422934" y="684704"/>
            <a:ext cx="8154115" cy="5256273"/>
          </a:xfrm>
          <a:prstGeom prst="rect">
            <a:avLst/>
          </a:prstGeom>
        </p:spPr>
      </p:pic>
      <p:sp>
        <p:nvSpPr>
          <p:cNvPr id="5" name="Rectangle 4"/>
          <p:cNvSpPr/>
          <p:nvPr>
            <p:custDataLst>
              <p:tags r:id="rId3"/>
            </p:custDataLst>
          </p:nvPr>
        </p:nvSpPr>
        <p:spPr>
          <a:xfrm>
            <a:off x="1907704" y="5812686"/>
            <a:ext cx="5184576" cy="261610"/>
          </a:xfrm>
          <a:prstGeom prst="rect">
            <a:avLst/>
          </a:prstGeom>
        </p:spPr>
        <p:txBody>
          <a:bodyPr wrap="square">
            <a:spAutoFit/>
          </a:bodyPr>
          <a:lstStyle/>
          <a:p>
            <a:pPr fontAlgn="base">
              <a:spcBef>
                <a:spcPct val="0"/>
              </a:spcBef>
              <a:spcAft>
                <a:spcPct val="0"/>
              </a:spcAft>
            </a:pPr>
            <a:r>
              <a:rPr lang="en-GB" sz="1100" dirty="0">
                <a:solidFill>
                  <a:prstClr val="black"/>
                </a:solidFill>
                <a:latin typeface="Arial" charset="0"/>
              </a:rPr>
              <a:t>Source : http://francais.cdc.gov/vhf/ebola/outbreaks/history/chronology.html</a:t>
            </a:r>
          </a:p>
        </p:txBody>
      </p:sp>
    </p:spTree>
    <p:extLst>
      <p:ext uri="{BB962C8B-B14F-4D97-AF65-F5344CB8AC3E}">
        <p14:creationId xmlns:p14="http://schemas.microsoft.com/office/powerpoint/2010/main" val="4095263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custDataLst>
              <p:tags r:id="rId1"/>
            </p:custDataLst>
          </p:nvPr>
        </p:nvSpPr>
        <p:spPr>
          <a:xfrm>
            <a:off x="-108520" y="44752"/>
            <a:ext cx="9361040" cy="1152000"/>
          </a:xfrm>
        </p:spPr>
        <p:txBody>
          <a:bodyPr/>
          <a:lstStyle/>
          <a:p>
            <a:pPr eaLnBrk="1" hangingPunct="1">
              <a:defRPr/>
            </a:pPr>
            <a:r>
              <a:rPr lang="en-US" altLang="en-US" sz="3600" b="1" dirty="0">
                <a:solidFill>
                  <a:srgbClr val="002060"/>
                </a:solidFill>
              </a:rPr>
              <a:t>Flambée de MVE de 2014</a:t>
            </a:r>
          </a:p>
        </p:txBody>
      </p:sp>
      <p:sp>
        <p:nvSpPr>
          <p:cNvPr id="10243" name="Rectangle 3"/>
          <p:cNvSpPr>
            <a:spLocks noGrp="1" noChangeArrowheads="1"/>
          </p:cNvSpPr>
          <p:nvPr>
            <p:ph type="body" idx="4294967295"/>
            <p:custDataLst>
              <p:tags r:id="rId2"/>
            </p:custDataLst>
          </p:nvPr>
        </p:nvSpPr>
        <p:spPr>
          <a:xfrm>
            <a:off x="646113" y="1215926"/>
            <a:ext cx="8102351" cy="4805362"/>
          </a:xfrm>
        </p:spPr>
        <p:txBody>
          <a:bodyPr>
            <a:normAutofit/>
          </a:bodyPr>
          <a:lstStyle/>
          <a:p>
            <a:pPr algn="just" eaLnBrk="1" hangingPunct="1">
              <a:buClr>
                <a:schemeClr val="tx1"/>
              </a:buClr>
            </a:pPr>
            <a:r>
              <a:rPr lang="fr-FR" altLang="en-US" dirty="0">
                <a:solidFill>
                  <a:schemeClr val="tx2"/>
                </a:solidFill>
                <a:cs typeface="Calibri" pitchFamily="34" charset="0"/>
              </a:rPr>
              <a:t>Flambée la plus importante de l’histoire.</a:t>
            </a:r>
          </a:p>
          <a:p>
            <a:pPr algn="just" eaLnBrk="1" hangingPunct="1">
              <a:buClr>
                <a:schemeClr val="tx1"/>
              </a:buClr>
            </a:pPr>
            <a:r>
              <a:rPr lang="fr-FR" sz="2800" dirty="0">
                <a:solidFill>
                  <a:srgbClr val="002060"/>
                </a:solidFill>
              </a:rPr>
              <a:t>Plus de cas et de décès que toutes les précédentes flambées réunies.</a:t>
            </a:r>
          </a:p>
          <a:p>
            <a:pPr algn="just" eaLnBrk="1" hangingPunct="1">
              <a:buClr>
                <a:schemeClr val="tx1"/>
              </a:buClr>
            </a:pPr>
            <a:r>
              <a:rPr lang="fr-FR" sz="2800" dirty="0">
                <a:solidFill>
                  <a:srgbClr val="002060"/>
                </a:solidFill>
              </a:rPr>
              <a:t>Zones rurales et importants centres urbains touchés (précédemment flambées limitées à des villages isolés proches de forêts tropicales).</a:t>
            </a:r>
          </a:p>
        </p:txBody>
      </p:sp>
    </p:spTree>
    <p:extLst>
      <p:ext uri="{BB962C8B-B14F-4D97-AF65-F5344CB8AC3E}">
        <p14:creationId xmlns:p14="http://schemas.microsoft.com/office/powerpoint/2010/main" val="4054220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dissolve">
                                      <p:cBhvr>
                                        <p:cTn id="7" dur="500"/>
                                        <p:tgtEl>
                                          <p:spTgt spid="1024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243">
                                            <p:txEl>
                                              <p:pRg st="1" end="1"/>
                                            </p:txEl>
                                          </p:spTgt>
                                        </p:tgtEl>
                                        <p:attrNameLst>
                                          <p:attrName>style.visibility</p:attrName>
                                        </p:attrNameLst>
                                      </p:cBhvr>
                                      <p:to>
                                        <p:strVal val="visible"/>
                                      </p:to>
                                    </p:set>
                                    <p:animEffect transition="in" filter="dissolve">
                                      <p:cBhvr>
                                        <p:cTn id="10" dur="500"/>
                                        <p:tgtEl>
                                          <p:spTgt spid="1024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animEffect transition="in" filter="dissolve">
                                      <p:cBhvr>
                                        <p:cTn id="15" dur="500"/>
                                        <p:tgtEl>
                                          <p:spTgt spid="102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p:cNvPicPr>
            <a:picLocks noChangeAspect="1" noChangeArrowheads="1"/>
          </p:cNvPicPr>
          <p:nvPr>
            <p:custDataLst>
              <p:tags r:id="rId1"/>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67085" y="3212976"/>
            <a:ext cx="6368025" cy="2791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18" name="Rectangle 2"/>
          <p:cNvSpPr>
            <a:spLocks noGrp="1" noChangeArrowheads="1"/>
          </p:cNvSpPr>
          <p:nvPr>
            <p:ph type="title"/>
            <p:custDataLst>
              <p:tags r:id="rId2"/>
            </p:custDataLst>
          </p:nvPr>
        </p:nvSpPr>
        <p:spPr>
          <a:xfrm>
            <a:off x="467544" y="44624"/>
            <a:ext cx="8229600" cy="1143000"/>
          </a:xfrm>
        </p:spPr>
        <p:txBody>
          <a:bodyPr/>
          <a:lstStyle/>
          <a:p>
            <a:pPr eaLnBrk="1" hangingPunct="1">
              <a:lnSpc>
                <a:spcPts val="4500"/>
              </a:lnSpc>
              <a:defRPr/>
            </a:pPr>
            <a:r>
              <a:rPr lang="en-US" altLang="en-US" sz="3600" b="1" dirty="0">
                <a:solidFill>
                  <a:srgbClr val="002060"/>
                </a:solidFill>
              </a:rPr>
              <a:t>Flambée de MVE de 2014-2015</a:t>
            </a:r>
          </a:p>
        </p:txBody>
      </p:sp>
      <p:pic>
        <p:nvPicPr>
          <p:cNvPr id="2052" name="Picture 4"/>
          <p:cNvPicPr>
            <a:picLocks noChangeAspect="1" noChangeArrowheads="1"/>
          </p:cNvPicPr>
          <p:nvPr>
            <p:custDataLst>
              <p:tags r:id="rId3"/>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4341334" y="1134736"/>
            <a:ext cx="4119098" cy="43574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04119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0" y="44624"/>
            <a:ext cx="9144000" cy="1143000"/>
          </a:xfrm>
        </p:spPr>
        <p:txBody>
          <a:bodyPr>
            <a:noAutofit/>
          </a:bodyPr>
          <a:lstStyle/>
          <a:p>
            <a:pPr algn="ctr"/>
            <a:r>
              <a:rPr lang="fr-FR" sz="3600" b="1" dirty="0">
                <a:solidFill>
                  <a:srgbClr val="002060"/>
                </a:solidFill>
              </a:rPr>
              <a:t>Principaux termes relatifs à la transmission </a:t>
            </a:r>
          </a:p>
        </p:txBody>
      </p:sp>
      <p:sp>
        <p:nvSpPr>
          <p:cNvPr id="14" name="Content Placeholder 13"/>
          <p:cNvSpPr>
            <a:spLocks noGrp="1"/>
          </p:cNvSpPr>
          <p:nvPr>
            <p:ph idx="1"/>
            <p:custDataLst>
              <p:tags r:id="rId2"/>
            </p:custDataLst>
          </p:nvPr>
        </p:nvSpPr>
        <p:spPr>
          <a:xfrm>
            <a:off x="457200" y="1412776"/>
            <a:ext cx="8409656" cy="4525963"/>
          </a:xfrm>
          <a:noFill/>
        </p:spPr>
        <p:txBody>
          <a:bodyPr>
            <a:normAutofit fontScale="92500"/>
          </a:bodyPr>
          <a:lstStyle/>
          <a:p>
            <a:pPr marL="0" indent="0">
              <a:buNone/>
            </a:pPr>
            <a:r>
              <a:rPr lang="fr-FR" b="1" dirty="0">
                <a:solidFill>
                  <a:srgbClr val="0070C0"/>
                </a:solidFill>
              </a:rPr>
              <a:t>Période d’incubation : </a:t>
            </a:r>
          </a:p>
          <a:p>
            <a:pPr lvl="1"/>
            <a:r>
              <a:rPr lang="fr-FR" dirty="0"/>
              <a:t>Durée entre la transmission de l’infection et les premiers symptômes de la maladie. </a:t>
            </a:r>
          </a:p>
          <a:p>
            <a:pPr marL="0" indent="0">
              <a:buNone/>
            </a:pPr>
            <a:r>
              <a:rPr lang="fr-FR" b="1" dirty="0">
                <a:solidFill>
                  <a:srgbClr val="0070C0"/>
                </a:solidFill>
              </a:rPr>
              <a:t>Période de contagiosité : </a:t>
            </a:r>
          </a:p>
          <a:p>
            <a:pPr lvl="1"/>
            <a:r>
              <a:rPr lang="fr-FR" dirty="0"/>
              <a:t>Durée pendant laquelle une personne infectée peut transmettre l’infection à une autre personne. </a:t>
            </a:r>
          </a:p>
          <a:p>
            <a:pPr marL="0" indent="0">
              <a:buNone/>
            </a:pPr>
            <a:r>
              <a:rPr lang="fr-FR" b="1" dirty="0">
                <a:solidFill>
                  <a:srgbClr val="0070C0"/>
                </a:solidFill>
              </a:rPr>
              <a:t>Période latente : </a:t>
            </a:r>
          </a:p>
          <a:p>
            <a:pPr lvl="1"/>
            <a:r>
              <a:rPr lang="fr-FR" dirty="0"/>
              <a:t>Durée entre la transmission de l’infection et le début de la contagiosité. </a:t>
            </a:r>
          </a:p>
          <a:p>
            <a:endParaRPr lang="fr-FR" dirty="0"/>
          </a:p>
        </p:txBody>
      </p:sp>
    </p:spTree>
    <p:extLst>
      <p:ext uri="{BB962C8B-B14F-4D97-AF65-F5344CB8AC3E}">
        <p14:creationId xmlns:p14="http://schemas.microsoft.com/office/powerpoint/2010/main" val="326935469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00.xml><?xml version="1.0" encoding="utf-8"?>
<p:tagLst xmlns:a="http://schemas.openxmlformats.org/drawingml/2006/main" xmlns:r="http://schemas.openxmlformats.org/officeDocument/2006/relationships" xmlns:p="http://schemas.openxmlformats.org/presentationml/2006/main">
  <p:tag name="NUM" val="3"/>
</p:tagLst>
</file>

<file path=ppt/tags/tag101.xml><?xml version="1.0" encoding="utf-8"?>
<p:tagLst xmlns:a="http://schemas.openxmlformats.org/drawingml/2006/main" xmlns:r="http://schemas.openxmlformats.org/officeDocument/2006/relationships" xmlns:p="http://schemas.openxmlformats.org/presentationml/2006/main">
  <p:tag name="NUM" val="1"/>
</p:tagLst>
</file>

<file path=ppt/tags/tag102.xml><?xml version="1.0" encoding="utf-8"?>
<p:tagLst xmlns:a="http://schemas.openxmlformats.org/drawingml/2006/main" xmlns:r="http://schemas.openxmlformats.org/officeDocument/2006/relationships" xmlns:p="http://schemas.openxmlformats.org/presentationml/2006/main">
  <p:tag name="NUM" val="2"/>
</p:tagLst>
</file>

<file path=ppt/tags/tag103.xml><?xml version="1.0" encoding="utf-8"?>
<p:tagLst xmlns:a="http://schemas.openxmlformats.org/drawingml/2006/main" xmlns:r="http://schemas.openxmlformats.org/officeDocument/2006/relationships" xmlns:p="http://schemas.openxmlformats.org/presentationml/2006/main">
  <p:tag name="NUM" val="1"/>
</p:tagLst>
</file>

<file path=ppt/tags/tag104.xml><?xml version="1.0" encoding="utf-8"?>
<p:tagLst xmlns:a="http://schemas.openxmlformats.org/drawingml/2006/main" xmlns:r="http://schemas.openxmlformats.org/officeDocument/2006/relationships" xmlns:p="http://schemas.openxmlformats.org/presentationml/2006/main">
  <p:tag name="NUM" val="2"/>
</p:tagLst>
</file>

<file path=ppt/tags/tag105.xml><?xml version="1.0" encoding="utf-8"?>
<p:tagLst xmlns:a="http://schemas.openxmlformats.org/drawingml/2006/main" xmlns:r="http://schemas.openxmlformats.org/officeDocument/2006/relationships" xmlns:p="http://schemas.openxmlformats.org/presentationml/2006/main">
  <p:tag name="NUM" val="1"/>
</p:tagLst>
</file>

<file path=ppt/tags/tag106.xml><?xml version="1.0" encoding="utf-8"?>
<p:tagLst xmlns:a="http://schemas.openxmlformats.org/drawingml/2006/main" xmlns:r="http://schemas.openxmlformats.org/officeDocument/2006/relationships" xmlns:p="http://schemas.openxmlformats.org/presentationml/2006/main">
  <p:tag name="NUM" val="2"/>
</p:tagLst>
</file>

<file path=ppt/tags/tag107.xml><?xml version="1.0" encoding="utf-8"?>
<p:tagLst xmlns:a="http://schemas.openxmlformats.org/drawingml/2006/main" xmlns:r="http://schemas.openxmlformats.org/officeDocument/2006/relationships" xmlns:p="http://schemas.openxmlformats.org/presentationml/2006/main">
  <p:tag name="NUM" val="1"/>
</p:tagLst>
</file>

<file path=ppt/tags/tag108.xml><?xml version="1.0" encoding="utf-8"?>
<p:tagLst xmlns:a="http://schemas.openxmlformats.org/drawingml/2006/main" xmlns:r="http://schemas.openxmlformats.org/officeDocument/2006/relationships" xmlns:p="http://schemas.openxmlformats.org/presentationml/2006/main">
  <p:tag name="NUM" val="2"/>
</p:tagLst>
</file>

<file path=ppt/tags/tag109.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10.xml><?xml version="1.0" encoding="utf-8"?>
<p:tagLst xmlns:a="http://schemas.openxmlformats.org/drawingml/2006/main" xmlns:r="http://schemas.openxmlformats.org/officeDocument/2006/relationships" xmlns:p="http://schemas.openxmlformats.org/presentationml/2006/main">
  <p:tag name="NUM" val="2"/>
</p:tagLst>
</file>

<file path=ppt/tags/tag111.xml><?xml version="1.0" encoding="utf-8"?>
<p:tagLst xmlns:a="http://schemas.openxmlformats.org/drawingml/2006/main" xmlns:r="http://schemas.openxmlformats.org/officeDocument/2006/relationships" xmlns:p="http://schemas.openxmlformats.org/presentationml/2006/main">
  <p:tag name="NUM" val="1"/>
</p:tagLst>
</file>

<file path=ppt/tags/tag112.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3"/>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3"/>
</p:tagLst>
</file>

<file path=ppt/tags/tag25.xml><?xml version="1.0" encoding="utf-8"?>
<p:tagLst xmlns:a="http://schemas.openxmlformats.org/drawingml/2006/main" xmlns:r="http://schemas.openxmlformats.org/officeDocument/2006/relationships" xmlns:p="http://schemas.openxmlformats.org/presentationml/2006/main">
  <p:tag name="NUM" val="4"/>
</p:tagLst>
</file>

<file path=ppt/tags/tag26.xml><?xml version="1.0" encoding="utf-8"?>
<p:tagLst xmlns:a="http://schemas.openxmlformats.org/drawingml/2006/main" xmlns:r="http://schemas.openxmlformats.org/officeDocument/2006/relationships" xmlns:p="http://schemas.openxmlformats.org/presentationml/2006/main">
  <p:tag name="NUM" val="5"/>
</p:tagLst>
</file>

<file path=ppt/tags/tag27.xml><?xml version="1.0" encoding="utf-8"?>
<p:tagLst xmlns:a="http://schemas.openxmlformats.org/drawingml/2006/main" xmlns:r="http://schemas.openxmlformats.org/officeDocument/2006/relationships" xmlns:p="http://schemas.openxmlformats.org/presentationml/2006/main">
  <p:tag name="NUM" val="6"/>
</p:tagLst>
</file>

<file path=ppt/tags/tag28.xml><?xml version="1.0" encoding="utf-8"?>
<p:tagLst xmlns:a="http://schemas.openxmlformats.org/drawingml/2006/main" xmlns:r="http://schemas.openxmlformats.org/officeDocument/2006/relationships" xmlns:p="http://schemas.openxmlformats.org/presentationml/2006/main">
  <p:tag name="NUM" val="7"/>
</p:tagLst>
</file>

<file path=ppt/tags/tag29.xml><?xml version="1.0" encoding="utf-8"?>
<p:tagLst xmlns:a="http://schemas.openxmlformats.org/drawingml/2006/main" xmlns:r="http://schemas.openxmlformats.org/officeDocument/2006/relationships" xmlns:p="http://schemas.openxmlformats.org/presentationml/2006/main">
  <p:tag name="NUM" val="8"/>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9"/>
</p:tagLst>
</file>

<file path=ppt/tags/tag31.xml><?xml version="1.0" encoding="utf-8"?>
<p:tagLst xmlns:a="http://schemas.openxmlformats.org/drawingml/2006/main" xmlns:r="http://schemas.openxmlformats.org/officeDocument/2006/relationships" xmlns:p="http://schemas.openxmlformats.org/presentationml/2006/main">
  <p:tag name="NUM" val="10"/>
</p:tagLst>
</file>

<file path=ppt/tags/tag32.xml><?xml version="1.0" encoding="utf-8"?>
<p:tagLst xmlns:a="http://schemas.openxmlformats.org/drawingml/2006/main" xmlns:r="http://schemas.openxmlformats.org/officeDocument/2006/relationships" xmlns:p="http://schemas.openxmlformats.org/presentationml/2006/main">
  <p:tag name="NUM" val="11"/>
</p:tagLst>
</file>

<file path=ppt/tags/tag33.xml><?xml version="1.0" encoding="utf-8"?>
<p:tagLst xmlns:a="http://schemas.openxmlformats.org/drawingml/2006/main" xmlns:r="http://schemas.openxmlformats.org/officeDocument/2006/relationships" xmlns:p="http://schemas.openxmlformats.org/presentationml/2006/main">
  <p:tag name="NUM" val="12"/>
</p:tagLst>
</file>

<file path=ppt/tags/tag34.xml><?xml version="1.0" encoding="utf-8"?>
<p:tagLst xmlns:a="http://schemas.openxmlformats.org/drawingml/2006/main" xmlns:r="http://schemas.openxmlformats.org/officeDocument/2006/relationships" xmlns:p="http://schemas.openxmlformats.org/presentationml/2006/main">
  <p:tag name="NUM" val="13"/>
</p:tagLst>
</file>

<file path=ppt/tags/tag35.xml><?xml version="1.0" encoding="utf-8"?>
<p:tagLst xmlns:a="http://schemas.openxmlformats.org/drawingml/2006/main" xmlns:r="http://schemas.openxmlformats.org/officeDocument/2006/relationships" xmlns:p="http://schemas.openxmlformats.org/presentationml/2006/main">
  <p:tag name="NUM" val="14"/>
</p:tagLst>
</file>

<file path=ppt/tags/tag36.xml><?xml version="1.0" encoding="utf-8"?>
<p:tagLst xmlns:a="http://schemas.openxmlformats.org/drawingml/2006/main" xmlns:r="http://schemas.openxmlformats.org/officeDocument/2006/relationships" xmlns:p="http://schemas.openxmlformats.org/presentationml/2006/main">
  <p:tag name="NUM" val="15"/>
</p:tagLst>
</file>

<file path=ppt/tags/tag37.xml><?xml version="1.0" encoding="utf-8"?>
<p:tagLst xmlns:a="http://schemas.openxmlformats.org/drawingml/2006/main" xmlns:r="http://schemas.openxmlformats.org/officeDocument/2006/relationships" xmlns:p="http://schemas.openxmlformats.org/presentationml/2006/main">
  <p:tag name="NUM" val="16"/>
</p:tagLst>
</file>

<file path=ppt/tags/tag38.xml><?xml version="1.0" encoding="utf-8"?>
<p:tagLst xmlns:a="http://schemas.openxmlformats.org/drawingml/2006/main" xmlns:r="http://schemas.openxmlformats.org/officeDocument/2006/relationships" xmlns:p="http://schemas.openxmlformats.org/presentationml/2006/main">
  <p:tag name="NUM" val="17"/>
</p:tagLst>
</file>

<file path=ppt/tags/tag39.xml><?xml version="1.0" encoding="utf-8"?>
<p:tagLst xmlns:a="http://schemas.openxmlformats.org/drawingml/2006/main" xmlns:r="http://schemas.openxmlformats.org/officeDocument/2006/relationships" xmlns:p="http://schemas.openxmlformats.org/presentationml/2006/main">
  <p:tag name="NUM" val="18"/>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19"/>
</p:tagLst>
</file>

<file path=ppt/tags/tag41.xml><?xml version="1.0" encoding="utf-8"?>
<p:tagLst xmlns:a="http://schemas.openxmlformats.org/drawingml/2006/main" xmlns:r="http://schemas.openxmlformats.org/officeDocument/2006/relationships" xmlns:p="http://schemas.openxmlformats.org/presentationml/2006/main">
  <p:tag name="NUM" val="20"/>
</p:tagLst>
</file>

<file path=ppt/tags/tag42.xml><?xml version="1.0" encoding="utf-8"?>
<p:tagLst xmlns:a="http://schemas.openxmlformats.org/drawingml/2006/main" xmlns:r="http://schemas.openxmlformats.org/officeDocument/2006/relationships" xmlns:p="http://schemas.openxmlformats.org/presentationml/2006/main">
  <p:tag name="NUM" val="21"/>
</p:tagLst>
</file>

<file path=ppt/tags/tag43.xml><?xml version="1.0" encoding="utf-8"?>
<p:tagLst xmlns:a="http://schemas.openxmlformats.org/drawingml/2006/main" xmlns:r="http://schemas.openxmlformats.org/officeDocument/2006/relationships" xmlns:p="http://schemas.openxmlformats.org/presentationml/2006/main">
  <p:tag name="NUM" val="22"/>
</p:tagLst>
</file>

<file path=ppt/tags/tag44.xml><?xml version="1.0" encoding="utf-8"?>
<p:tagLst xmlns:a="http://schemas.openxmlformats.org/drawingml/2006/main" xmlns:r="http://schemas.openxmlformats.org/officeDocument/2006/relationships" xmlns:p="http://schemas.openxmlformats.org/presentationml/2006/main">
  <p:tag name="NUM" val="23"/>
</p:tagLst>
</file>

<file path=ppt/tags/tag45.xml><?xml version="1.0" encoding="utf-8"?>
<p:tagLst xmlns:a="http://schemas.openxmlformats.org/drawingml/2006/main" xmlns:r="http://schemas.openxmlformats.org/officeDocument/2006/relationships" xmlns:p="http://schemas.openxmlformats.org/presentationml/2006/main">
  <p:tag name="NUM" val="1"/>
</p:tagLst>
</file>

<file path=ppt/tags/tag46.xml><?xml version="1.0" encoding="utf-8"?>
<p:tagLst xmlns:a="http://schemas.openxmlformats.org/drawingml/2006/main" xmlns:r="http://schemas.openxmlformats.org/officeDocument/2006/relationships" xmlns:p="http://schemas.openxmlformats.org/presentationml/2006/main">
  <p:tag name="NUM" val="2"/>
</p:tagLst>
</file>

<file path=ppt/tags/tag47.xml><?xml version="1.0" encoding="utf-8"?>
<p:tagLst xmlns:a="http://schemas.openxmlformats.org/drawingml/2006/main" xmlns:r="http://schemas.openxmlformats.org/officeDocument/2006/relationships" xmlns:p="http://schemas.openxmlformats.org/presentationml/2006/main">
  <p:tag name="NUM" val="3"/>
</p:tagLst>
</file>

<file path=ppt/tags/tag48.xml><?xml version="1.0" encoding="utf-8"?>
<p:tagLst xmlns:a="http://schemas.openxmlformats.org/drawingml/2006/main" xmlns:r="http://schemas.openxmlformats.org/officeDocument/2006/relationships" xmlns:p="http://schemas.openxmlformats.org/presentationml/2006/main">
  <p:tag name="NUM" val="1"/>
</p:tagLst>
</file>

<file path=ppt/tags/tag49.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50.xml><?xml version="1.0" encoding="utf-8"?>
<p:tagLst xmlns:a="http://schemas.openxmlformats.org/drawingml/2006/main" xmlns:r="http://schemas.openxmlformats.org/officeDocument/2006/relationships" xmlns:p="http://schemas.openxmlformats.org/presentationml/2006/main">
  <p:tag name="NUM" val="4"/>
</p:tagLst>
</file>

<file path=ppt/tags/tag51.xml><?xml version="1.0" encoding="utf-8"?>
<p:tagLst xmlns:a="http://schemas.openxmlformats.org/drawingml/2006/main" xmlns:r="http://schemas.openxmlformats.org/officeDocument/2006/relationships" xmlns:p="http://schemas.openxmlformats.org/presentationml/2006/main">
  <p:tag name="NUM" val="5"/>
</p:tagLst>
</file>

<file path=ppt/tags/tag52.xml><?xml version="1.0" encoding="utf-8"?>
<p:tagLst xmlns:a="http://schemas.openxmlformats.org/drawingml/2006/main" xmlns:r="http://schemas.openxmlformats.org/officeDocument/2006/relationships" xmlns:p="http://schemas.openxmlformats.org/presentationml/2006/main">
  <p:tag name="NUM" val="6"/>
</p:tagLst>
</file>

<file path=ppt/tags/tag53.xml><?xml version="1.0" encoding="utf-8"?>
<p:tagLst xmlns:a="http://schemas.openxmlformats.org/drawingml/2006/main" xmlns:r="http://schemas.openxmlformats.org/officeDocument/2006/relationships" xmlns:p="http://schemas.openxmlformats.org/presentationml/2006/main">
  <p:tag name="NUM" val="7"/>
</p:tagLst>
</file>

<file path=ppt/tags/tag54.xml><?xml version="1.0" encoding="utf-8"?>
<p:tagLst xmlns:a="http://schemas.openxmlformats.org/drawingml/2006/main" xmlns:r="http://schemas.openxmlformats.org/officeDocument/2006/relationships" xmlns:p="http://schemas.openxmlformats.org/presentationml/2006/main">
  <p:tag name="NUM" val="8"/>
</p:tagLst>
</file>

<file path=ppt/tags/tag55.xml><?xml version="1.0" encoding="utf-8"?>
<p:tagLst xmlns:a="http://schemas.openxmlformats.org/drawingml/2006/main" xmlns:r="http://schemas.openxmlformats.org/officeDocument/2006/relationships" xmlns:p="http://schemas.openxmlformats.org/presentationml/2006/main">
  <p:tag name="NUM" val="9"/>
</p:tagLst>
</file>

<file path=ppt/tags/tag56.xml><?xml version="1.0" encoding="utf-8"?>
<p:tagLst xmlns:a="http://schemas.openxmlformats.org/drawingml/2006/main" xmlns:r="http://schemas.openxmlformats.org/officeDocument/2006/relationships" xmlns:p="http://schemas.openxmlformats.org/presentationml/2006/main">
  <p:tag name="NUM" val="10"/>
</p:tagLst>
</file>

<file path=ppt/tags/tag57.xml><?xml version="1.0" encoding="utf-8"?>
<p:tagLst xmlns:a="http://schemas.openxmlformats.org/drawingml/2006/main" xmlns:r="http://schemas.openxmlformats.org/officeDocument/2006/relationships" xmlns:p="http://schemas.openxmlformats.org/presentationml/2006/main">
  <p:tag name="NUM" val="11"/>
</p:tagLst>
</file>

<file path=ppt/tags/tag58.xml><?xml version="1.0" encoding="utf-8"?>
<p:tagLst xmlns:a="http://schemas.openxmlformats.org/drawingml/2006/main" xmlns:r="http://schemas.openxmlformats.org/officeDocument/2006/relationships" xmlns:p="http://schemas.openxmlformats.org/presentationml/2006/main">
  <p:tag name="NUM" val="12"/>
</p:tagLst>
</file>

<file path=ppt/tags/tag59.xml><?xml version="1.0" encoding="utf-8"?>
<p:tagLst xmlns:a="http://schemas.openxmlformats.org/drawingml/2006/main" xmlns:r="http://schemas.openxmlformats.org/officeDocument/2006/relationships" xmlns:p="http://schemas.openxmlformats.org/presentationml/2006/main">
  <p:tag name="NUM" val="13"/>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60.xml><?xml version="1.0" encoding="utf-8"?>
<p:tagLst xmlns:a="http://schemas.openxmlformats.org/drawingml/2006/main" xmlns:r="http://schemas.openxmlformats.org/officeDocument/2006/relationships" xmlns:p="http://schemas.openxmlformats.org/presentationml/2006/main">
  <p:tag name="NUM" val="14"/>
</p:tagLst>
</file>

<file path=ppt/tags/tag61.xml><?xml version="1.0" encoding="utf-8"?>
<p:tagLst xmlns:a="http://schemas.openxmlformats.org/drawingml/2006/main" xmlns:r="http://schemas.openxmlformats.org/officeDocument/2006/relationships" xmlns:p="http://schemas.openxmlformats.org/presentationml/2006/main">
  <p:tag name="NUM" val="15"/>
</p:tagLst>
</file>

<file path=ppt/tags/tag62.xml><?xml version="1.0" encoding="utf-8"?>
<p:tagLst xmlns:a="http://schemas.openxmlformats.org/drawingml/2006/main" xmlns:r="http://schemas.openxmlformats.org/officeDocument/2006/relationships" xmlns:p="http://schemas.openxmlformats.org/presentationml/2006/main">
  <p:tag name="NUM" val="16"/>
</p:tagLst>
</file>

<file path=ppt/tags/tag63.xml><?xml version="1.0" encoding="utf-8"?>
<p:tagLst xmlns:a="http://schemas.openxmlformats.org/drawingml/2006/main" xmlns:r="http://schemas.openxmlformats.org/officeDocument/2006/relationships" xmlns:p="http://schemas.openxmlformats.org/presentationml/2006/main">
  <p:tag name="NUM" val="17"/>
</p:tagLst>
</file>

<file path=ppt/tags/tag64.xml><?xml version="1.0" encoding="utf-8"?>
<p:tagLst xmlns:a="http://schemas.openxmlformats.org/drawingml/2006/main" xmlns:r="http://schemas.openxmlformats.org/officeDocument/2006/relationships" xmlns:p="http://schemas.openxmlformats.org/presentationml/2006/main">
  <p:tag name="NUM" val="18"/>
</p:tagLst>
</file>

<file path=ppt/tags/tag65.xml><?xml version="1.0" encoding="utf-8"?>
<p:tagLst xmlns:a="http://schemas.openxmlformats.org/drawingml/2006/main" xmlns:r="http://schemas.openxmlformats.org/officeDocument/2006/relationships" xmlns:p="http://schemas.openxmlformats.org/presentationml/2006/main">
  <p:tag name="NUM" val="19"/>
</p:tagLst>
</file>

<file path=ppt/tags/tag66.xml><?xml version="1.0" encoding="utf-8"?>
<p:tagLst xmlns:a="http://schemas.openxmlformats.org/drawingml/2006/main" xmlns:r="http://schemas.openxmlformats.org/officeDocument/2006/relationships" xmlns:p="http://schemas.openxmlformats.org/presentationml/2006/main">
  <p:tag name="NUM" val="20"/>
</p:tagLst>
</file>

<file path=ppt/tags/tag67.xml><?xml version="1.0" encoding="utf-8"?>
<p:tagLst xmlns:a="http://schemas.openxmlformats.org/drawingml/2006/main" xmlns:r="http://schemas.openxmlformats.org/officeDocument/2006/relationships" xmlns:p="http://schemas.openxmlformats.org/presentationml/2006/main">
  <p:tag name="NUM" val="21"/>
</p:tagLst>
</file>

<file path=ppt/tags/tag68.xml><?xml version="1.0" encoding="utf-8"?>
<p:tagLst xmlns:a="http://schemas.openxmlformats.org/drawingml/2006/main" xmlns:r="http://schemas.openxmlformats.org/officeDocument/2006/relationships" xmlns:p="http://schemas.openxmlformats.org/presentationml/2006/main">
  <p:tag name="NUM" val="22"/>
</p:tagLst>
</file>

<file path=ppt/tags/tag69.xml><?xml version="1.0" encoding="utf-8"?>
<p:tagLst xmlns:a="http://schemas.openxmlformats.org/drawingml/2006/main" xmlns:r="http://schemas.openxmlformats.org/officeDocument/2006/relationships" xmlns:p="http://schemas.openxmlformats.org/presentationml/2006/main">
  <p:tag name="NUM" val="23"/>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70.xml><?xml version="1.0" encoding="utf-8"?>
<p:tagLst xmlns:a="http://schemas.openxmlformats.org/drawingml/2006/main" xmlns:r="http://schemas.openxmlformats.org/officeDocument/2006/relationships" xmlns:p="http://schemas.openxmlformats.org/presentationml/2006/main">
  <p:tag name="NUM" val="24"/>
</p:tagLst>
</file>

<file path=ppt/tags/tag71.xml><?xml version="1.0" encoding="utf-8"?>
<p:tagLst xmlns:a="http://schemas.openxmlformats.org/drawingml/2006/main" xmlns:r="http://schemas.openxmlformats.org/officeDocument/2006/relationships" xmlns:p="http://schemas.openxmlformats.org/presentationml/2006/main">
  <p:tag name="NUM" val="1"/>
</p:tagLst>
</file>

<file path=ppt/tags/tag72.xml><?xml version="1.0" encoding="utf-8"?>
<p:tagLst xmlns:a="http://schemas.openxmlformats.org/drawingml/2006/main" xmlns:r="http://schemas.openxmlformats.org/officeDocument/2006/relationships" xmlns:p="http://schemas.openxmlformats.org/presentationml/2006/main">
  <p:tag name="NUM" val="9"/>
</p:tagLst>
</file>

<file path=ppt/tags/tag73.xml><?xml version="1.0" encoding="utf-8"?>
<p:tagLst xmlns:a="http://schemas.openxmlformats.org/drawingml/2006/main" xmlns:r="http://schemas.openxmlformats.org/officeDocument/2006/relationships" xmlns:p="http://schemas.openxmlformats.org/presentationml/2006/main">
  <p:tag name="NUM" val="2"/>
</p:tagLst>
</file>

<file path=ppt/tags/tag74.xml><?xml version="1.0" encoding="utf-8"?>
<p:tagLst xmlns:a="http://schemas.openxmlformats.org/drawingml/2006/main" xmlns:r="http://schemas.openxmlformats.org/officeDocument/2006/relationships" xmlns:p="http://schemas.openxmlformats.org/presentationml/2006/main">
  <p:tag name="NUM" val="3"/>
</p:tagLst>
</file>

<file path=ppt/tags/tag75.xml><?xml version="1.0" encoding="utf-8"?>
<p:tagLst xmlns:a="http://schemas.openxmlformats.org/drawingml/2006/main" xmlns:r="http://schemas.openxmlformats.org/officeDocument/2006/relationships" xmlns:p="http://schemas.openxmlformats.org/presentationml/2006/main">
  <p:tag name="NUM" val="4"/>
</p:tagLst>
</file>

<file path=ppt/tags/tag76.xml><?xml version="1.0" encoding="utf-8"?>
<p:tagLst xmlns:a="http://schemas.openxmlformats.org/drawingml/2006/main" xmlns:r="http://schemas.openxmlformats.org/officeDocument/2006/relationships" xmlns:p="http://schemas.openxmlformats.org/presentationml/2006/main">
  <p:tag name="NUM" val="5"/>
</p:tagLst>
</file>

<file path=ppt/tags/tag77.xml><?xml version="1.0" encoding="utf-8"?>
<p:tagLst xmlns:a="http://schemas.openxmlformats.org/drawingml/2006/main" xmlns:r="http://schemas.openxmlformats.org/officeDocument/2006/relationships" xmlns:p="http://schemas.openxmlformats.org/presentationml/2006/main">
  <p:tag name="NUM" val="6"/>
</p:tagLst>
</file>

<file path=ppt/tags/tag78.xml><?xml version="1.0" encoding="utf-8"?>
<p:tagLst xmlns:a="http://schemas.openxmlformats.org/drawingml/2006/main" xmlns:r="http://schemas.openxmlformats.org/officeDocument/2006/relationships" xmlns:p="http://schemas.openxmlformats.org/presentationml/2006/main">
  <p:tag name="NUM" val="7"/>
</p:tagLst>
</file>

<file path=ppt/tags/tag79.xml><?xml version="1.0" encoding="utf-8"?>
<p:tagLst xmlns:a="http://schemas.openxmlformats.org/drawingml/2006/main" xmlns:r="http://schemas.openxmlformats.org/officeDocument/2006/relationships" xmlns:p="http://schemas.openxmlformats.org/presentationml/2006/main">
  <p:tag name="NUM" val="8"/>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80.xml><?xml version="1.0" encoding="utf-8"?>
<p:tagLst xmlns:a="http://schemas.openxmlformats.org/drawingml/2006/main" xmlns:r="http://schemas.openxmlformats.org/officeDocument/2006/relationships" xmlns:p="http://schemas.openxmlformats.org/presentationml/2006/main">
  <p:tag name="NUM" val="10"/>
</p:tagLst>
</file>

<file path=ppt/tags/tag81.xml><?xml version="1.0" encoding="utf-8"?>
<p:tagLst xmlns:a="http://schemas.openxmlformats.org/drawingml/2006/main" xmlns:r="http://schemas.openxmlformats.org/officeDocument/2006/relationships" xmlns:p="http://schemas.openxmlformats.org/presentationml/2006/main">
  <p:tag name="NUM" val="11"/>
</p:tagLst>
</file>

<file path=ppt/tags/tag82.xml><?xml version="1.0" encoding="utf-8"?>
<p:tagLst xmlns:a="http://schemas.openxmlformats.org/drawingml/2006/main" xmlns:r="http://schemas.openxmlformats.org/officeDocument/2006/relationships" xmlns:p="http://schemas.openxmlformats.org/presentationml/2006/main">
  <p:tag name="NUM" val="12"/>
</p:tagLst>
</file>

<file path=ppt/tags/tag83.xml><?xml version="1.0" encoding="utf-8"?>
<p:tagLst xmlns:a="http://schemas.openxmlformats.org/drawingml/2006/main" xmlns:r="http://schemas.openxmlformats.org/officeDocument/2006/relationships" xmlns:p="http://schemas.openxmlformats.org/presentationml/2006/main">
  <p:tag name="NUM" val="13"/>
</p:tagLst>
</file>

<file path=ppt/tags/tag84.xml><?xml version="1.0" encoding="utf-8"?>
<p:tagLst xmlns:a="http://schemas.openxmlformats.org/drawingml/2006/main" xmlns:r="http://schemas.openxmlformats.org/officeDocument/2006/relationships" xmlns:p="http://schemas.openxmlformats.org/presentationml/2006/main">
  <p:tag name="NUM" val="14"/>
</p:tagLst>
</file>

<file path=ppt/tags/tag85.xml><?xml version="1.0" encoding="utf-8"?>
<p:tagLst xmlns:a="http://schemas.openxmlformats.org/drawingml/2006/main" xmlns:r="http://schemas.openxmlformats.org/officeDocument/2006/relationships" xmlns:p="http://schemas.openxmlformats.org/presentationml/2006/main">
  <p:tag name="NUM" val="15"/>
</p:tagLst>
</file>

<file path=ppt/tags/tag86.xml><?xml version="1.0" encoding="utf-8"?>
<p:tagLst xmlns:a="http://schemas.openxmlformats.org/drawingml/2006/main" xmlns:r="http://schemas.openxmlformats.org/officeDocument/2006/relationships" xmlns:p="http://schemas.openxmlformats.org/presentationml/2006/main">
  <p:tag name="NUM" val="16"/>
</p:tagLst>
</file>

<file path=ppt/tags/tag87.xml><?xml version="1.0" encoding="utf-8"?>
<p:tagLst xmlns:a="http://schemas.openxmlformats.org/drawingml/2006/main" xmlns:r="http://schemas.openxmlformats.org/officeDocument/2006/relationships" xmlns:p="http://schemas.openxmlformats.org/presentationml/2006/main">
  <p:tag name="NUM" val="17"/>
</p:tagLst>
</file>

<file path=ppt/tags/tag88.xml><?xml version="1.0" encoding="utf-8"?>
<p:tagLst xmlns:a="http://schemas.openxmlformats.org/drawingml/2006/main" xmlns:r="http://schemas.openxmlformats.org/officeDocument/2006/relationships" xmlns:p="http://schemas.openxmlformats.org/presentationml/2006/main">
  <p:tag name="NUM" val="18"/>
</p:tagLst>
</file>

<file path=ppt/tags/tag89.xml><?xml version="1.0" encoding="utf-8"?>
<p:tagLst xmlns:a="http://schemas.openxmlformats.org/drawingml/2006/main" xmlns:r="http://schemas.openxmlformats.org/officeDocument/2006/relationships" xmlns:p="http://schemas.openxmlformats.org/presentationml/2006/main">
  <p:tag name="NUM" val="19"/>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ags/tag90.xml><?xml version="1.0" encoding="utf-8"?>
<p:tagLst xmlns:a="http://schemas.openxmlformats.org/drawingml/2006/main" xmlns:r="http://schemas.openxmlformats.org/officeDocument/2006/relationships" xmlns:p="http://schemas.openxmlformats.org/presentationml/2006/main">
  <p:tag name="NUM" val="1"/>
</p:tagLst>
</file>

<file path=ppt/tags/tag91.xml><?xml version="1.0" encoding="utf-8"?>
<p:tagLst xmlns:a="http://schemas.openxmlformats.org/drawingml/2006/main" xmlns:r="http://schemas.openxmlformats.org/officeDocument/2006/relationships" xmlns:p="http://schemas.openxmlformats.org/presentationml/2006/main">
  <p:tag name="NUM" val="2"/>
</p:tagLst>
</file>

<file path=ppt/tags/tag92.xml><?xml version="1.0" encoding="utf-8"?>
<p:tagLst xmlns:a="http://schemas.openxmlformats.org/drawingml/2006/main" xmlns:r="http://schemas.openxmlformats.org/officeDocument/2006/relationships" xmlns:p="http://schemas.openxmlformats.org/presentationml/2006/main">
  <p:tag name="NUM" val="1"/>
</p:tagLst>
</file>

<file path=ppt/tags/tag93.xml><?xml version="1.0" encoding="utf-8"?>
<p:tagLst xmlns:a="http://schemas.openxmlformats.org/drawingml/2006/main" xmlns:r="http://schemas.openxmlformats.org/officeDocument/2006/relationships" xmlns:p="http://schemas.openxmlformats.org/presentationml/2006/main">
  <p:tag name="NUM" val="2"/>
</p:tagLst>
</file>

<file path=ppt/tags/tag94.xml><?xml version="1.0" encoding="utf-8"?>
<p:tagLst xmlns:a="http://schemas.openxmlformats.org/drawingml/2006/main" xmlns:r="http://schemas.openxmlformats.org/officeDocument/2006/relationships" xmlns:p="http://schemas.openxmlformats.org/presentationml/2006/main">
  <p:tag name="NUM" val="3"/>
</p:tagLst>
</file>

<file path=ppt/tags/tag95.xml><?xml version="1.0" encoding="utf-8"?>
<p:tagLst xmlns:a="http://schemas.openxmlformats.org/drawingml/2006/main" xmlns:r="http://schemas.openxmlformats.org/officeDocument/2006/relationships" xmlns:p="http://schemas.openxmlformats.org/presentationml/2006/main">
  <p:tag name="NUM" val="1"/>
</p:tagLst>
</file>

<file path=ppt/tags/tag96.xml><?xml version="1.0" encoding="utf-8"?>
<p:tagLst xmlns:a="http://schemas.openxmlformats.org/drawingml/2006/main" xmlns:r="http://schemas.openxmlformats.org/officeDocument/2006/relationships" xmlns:p="http://schemas.openxmlformats.org/presentationml/2006/main">
  <p:tag name="NUM" val="2"/>
</p:tagLst>
</file>

<file path=ppt/tags/tag97.xml><?xml version="1.0" encoding="utf-8"?>
<p:tagLst xmlns:a="http://schemas.openxmlformats.org/drawingml/2006/main" xmlns:r="http://schemas.openxmlformats.org/officeDocument/2006/relationships" xmlns:p="http://schemas.openxmlformats.org/presentationml/2006/main">
  <p:tag name="NUM" val="3"/>
</p:tagLst>
</file>

<file path=ppt/tags/tag98.xml><?xml version="1.0" encoding="utf-8"?>
<p:tagLst xmlns:a="http://schemas.openxmlformats.org/drawingml/2006/main" xmlns:r="http://schemas.openxmlformats.org/officeDocument/2006/relationships" xmlns:p="http://schemas.openxmlformats.org/presentationml/2006/main">
  <p:tag name="NUM" val="1"/>
</p:tagLst>
</file>

<file path=ppt/tags/tag9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796</TotalTime>
  <Words>1756</Words>
  <Application>Microsoft Office PowerPoint</Application>
  <PresentationFormat>On-screen Show (4:3)</PresentationFormat>
  <Paragraphs>241</Paragraphs>
  <Slides>25</Slides>
  <Notes>21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Arabic Typesetting</vt:lpstr>
      <vt:lpstr>Arial</vt:lpstr>
      <vt:lpstr>Arial Narrow</vt:lpstr>
      <vt:lpstr>Calibri</vt:lpstr>
      <vt:lpstr>Courier New</vt:lpstr>
      <vt:lpstr>Times New Roman</vt:lpstr>
      <vt:lpstr>Wingdings</vt:lpstr>
      <vt:lpstr>RC 59 Template EN</vt:lpstr>
      <vt:lpstr>Formation des Équipes d’Intervention Rapide  </vt:lpstr>
      <vt:lpstr>Objectifs d’apprentissage</vt:lpstr>
      <vt:lpstr>Historique de la MVE</vt:lpstr>
      <vt:lpstr>PowerPoint Presentation</vt:lpstr>
      <vt:lpstr>PowerPoint Presentation</vt:lpstr>
      <vt:lpstr>Chronologie de la maladie à virus Ebola</vt:lpstr>
      <vt:lpstr>Flambée de MVE de 2014</vt:lpstr>
      <vt:lpstr>Flambée de MVE de 2014-2015</vt:lpstr>
      <vt:lpstr>Principaux termes relatifs à la transmission </vt:lpstr>
      <vt:lpstr>PowerPoint Presentation</vt:lpstr>
      <vt:lpstr>Incubation, période latente, contagiosité</vt:lpstr>
      <vt:lpstr>Infectiosité avant les symptômes (rougeoles/VIH) </vt:lpstr>
      <vt:lpstr>Infectiosité après les symptômes (Ebola/SRAS) </vt:lpstr>
      <vt:lpstr>Épidémiologie de la MVE</vt:lpstr>
      <vt:lpstr>Estimation des caractéristiques de la transmission</vt:lpstr>
      <vt:lpstr>Ebola : Principes de contrôle</vt:lpstr>
      <vt:lpstr>Détection des cas</vt:lpstr>
      <vt:lpstr>Investigation des cas</vt:lpstr>
      <vt:lpstr>Recherche et suivi des contacts : 3 éléments de base</vt:lpstr>
      <vt:lpstr>La gestion des cas</vt:lpstr>
      <vt:lpstr>Activités de surveillance et engagement communautaire</vt:lpstr>
      <vt:lpstr>Stratégie de prise en charge</vt:lpstr>
      <vt:lpstr>Messages importants</vt:lpstr>
      <vt:lpstr>Clause de non-responsabilité</vt:lpstr>
      <vt:lpstr>Merci !</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Formation des Équipes d’Intervention Rapide</dc:title>
  <dc:creator>SMALLWOOD, Catherine</dc:creator>
  <cp:lastModifiedBy>GOMEZ, Paula</cp:lastModifiedBy>
  <cp:revision>41</cp:revision>
  <dcterms:created xsi:type="dcterms:W3CDTF">2015-11-20T16:02:45Z</dcterms:created>
  <dcterms:modified xsi:type="dcterms:W3CDTF">2018-06-13T13:49:52Z</dcterms:modified>
</cp:coreProperties>
</file>